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1" r:id="rId3"/>
    <p:sldId id="257" r:id="rId4"/>
    <p:sldId id="283" r:id="rId5"/>
    <p:sldId id="284" r:id="rId6"/>
    <p:sldId id="275" r:id="rId7"/>
    <p:sldId id="258" r:id="rId8"/>
    <p:sldId id="273" r:id="rId9"/>
    <p:sldId id="274" r:id="rId10"/>
    <p:sldId id="276" r:id="rId11"/>
    <p:sldId id="277" r:id="rId12"/>
    <p:sldId id="281" r:id="rId13"/>
    <p:sldId id="259" r:id="rId14"/>
    <p:sldId id="260" r:id="rId15"/>
    <p:sldId id="282" r:id="rId16"/>
    <p:sldId id="270" r:id="rId17"/>
    <p:sldId id="267" r:id="rId18"/>
    <p:sldId id="268" r:id="rId19"/>
    <p:sldId id="269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49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C31D0D-B4C4-46DA-8940-BB48426064FC}" type="doc">
      <dgm:prSet loTypeId="urn:microsoft.com/office/officeart/2008/layout/Lin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A6373CD-2BD9-4A37-ABE1-E96C7B0AF2DE}">
      <dgm:prSet/>
      <dgm:spPr/>
      <dgm:t>
        <a:bodyPr/>
        <a:lstStyle/>
        <a:p>
          <a:r>
            <a:rPr lang="en-US"/>
            <a:t>RiverRun Gardens is a small family run operation that will offer a superior brand of cannabis achieved through organic horticultural practices.</a:t>
          </a:r>
          <a:endParaRPr lang="en-US" dirty="0"/>
        </a:p>
      </dgm:t>
    </dgm:pt>
    <dgm:pt modelId="{D2633E6A-1E97-4E62-BAF0-30619519BDB5}" type="parTrans" cxnId="{BDE48AE2-212B-4D16-8DB2-DF3FF9C266F0}">
      <dgm:prSet/>
      <dgm:spPr/>
      <dgm:t>
        <a:bodyPr/>
        <a:lstStyle/>
        <a:p>
          <a:endParaRPr lang="en-US"/>
        </a:p>
      </dgm:t>
    </dgm:pt>
    <dgm:pt modelId="{9CC6AA8B-3F42-448D-B82A-04ECE0B6DA03}" type="sibTrans" cxnId="{BDE48AE2-212B-4D16-8DB2-DF3FF9C266F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2CA98B2-24AB-4E49-A928-F527068ADB26}">
      <dgm:prSet/>
      <dgm:spPr/>
      <dgm:t>
        <a:bodyPr/>
        <a:lstStyle/>
        <a:p>
          <a:r>
            <a:rPr lang="en-US" dirty="0"/>
            <a:t>We will provide excellent employment compensation and benefits to our team members.</a:t>
          </a:r>
        </a:p>
      </dgm:t>
    </dgm:pt>
    <dgm:pt modelId="{56DD6314-D9ED-461C-AF4F-43F91F74C0D4}" type="parTrans" cxnId="{1E8BA2FC-EF01-4A6D-937D-5017C012EA2B}">
      <dgm:prSet/>
      <dgm:spPr/>
      <dgm:t>
        <a:bodyPr/>
        <a:lstStyle/>
        <a:p>
          <a:endParaRPr lang="en-US"/>
        </a:p>
      </dgm:t>
    </dgm:pt>
    <dgm:pt modelId="{BB3E7153-30E5-4C66-B05D-C332A7C4D3DF}" type="sibTrans" cxnId="{1E8BA2FC-EF01-4A6D-937D-5017C012EA2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73E165A-1407-4387-A4AA-7835B44C9B1C}">
      <dgm:prSet/>
      <dgm:spPr/>
      <dgm:t>
        <a:bodyPr/>
        <a:lstStyle/>
        <a:p>
          <a:r>
            <a:rPr lang="en-US"/>
            <a:t>Our organization aims to be good citizens by offering a percentage of our profits to aid various causes.</a:t>
          </a:r>
        </a:p>
      </dgm:t>
    </dgm:pt>
    <dgm:pt modelId="{DE352178-94B4-43B7-89B0-9E0624E68048}" type="parTrans" cxnId="{ED8B1FFB-1FC2-431B-9516-688CD3E8A90F}">
      <dgm:prSet/>
      <dgm:spPr/>
      <dgm:t>
        <a:bodyPr/>
        <a:lstStyle/>
        <a:p>
          <a:endParaRPr lang="en-US"/>
        </a:p>
      </dgm:t>
    </dgm:pt>
    <dgm:pt modelId="{3A005AE6-7458-400E-8067-14AE36522F26}" type="sibTrans" cxnId="{ED8B1FFB-1FC2-431B-9516-688CD3E8A90F}">
      <dgm:prSet/>
      <dgm:spPr/>
      <dgm:t>
        <a:bodyPr/>
        <a:lstStyle/>
        <a:p>
          <a:endParaRPr lang="en-US"/>
        </a:p>
      </dgm:t>
    </dgm:pt>
    <dgm:pt modelId="{418D4833-9EE8-45B7-8858-C70003F80EA8}" type="pres">
      <dgm:prSet presAssocID="{93C31D0D-B4C4-46DA-8940-BB48426064F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B93C19A-887F-4A1A-9815-5A859B474A28}" type="pres">
      <dgm:prSet presAssocID="{5A6373CD-2BD9-4A37-ABE1-E96C7B0AF2DE}" presName="thickLine" presStyleLbl="alignNode1" presStyleIdx="0" presStyleCnt="3"/>
      <dgm:spPr/>
    </dgm:pt>
    <dgm:pt modelId="{A0F8B29D-9CFF-450C-B975-20A67CBEBB4F}" type="pres">
      <dgm:prSet presAssocID="{5A6373CD-2BD9-4A37-ABE1-E96C7B0AF2DE}" presName="horz1" presStyleCnt="0"/>
      <dgm:spPr/>
    </dgm:pt>
    <dgm:pt modelId="{D5A9BE76-A7FD-458E-B87F-A18C45DF7B80}" type="pres">
      <dgm:prSet presAssocID="{5A6373CD-2BD9-4A37-ABE1-E96C7B0AF2DE}" presName="tx1" presStyleLbl="revTx" presStyleIdx="0" presStyleCnt="3"/>
      <dgm:spPr/>
      <dgm:t>
        <a:bodyPr/>
        <a:lstStyle/>
        <a:p>
          <a:endParaRPr lang="en-US"/>
        </a:p>
      </dgm:t>
    </dgm:pt>
    <dgm:pt modelId="{81EA07D5-F0EC-4AB8-9F13-0AA942AD6DCF}" type="pres">
      <dgm:prSet presAssocID="{5A6373CD-2BD9-4A37-ABE1-E96C7B0AF2DE}" presName="vert1" presStyleCnt="0"/>
      <dgm:spPr/>
    </dgm:pt>
    <dgm:pt modelId="{F45E1698-59B8-4B5F-AB2B-BEA3E4DB695B}" type="pres">
      <dgm:prSet presAssocID="{62CA98B2-24AB-4E49-A928-F527068ADB26}" presName="thickLine" presStyleLbl="alignNode1" presStyleIdx="1" presStyleCnt="3"/>
      <dgm:spPr/>
    </dgm:pt>
    <dgm:pt modelId="{948C4B1B-726B-4C64-9CD0-835E769A55D6}" type="pres">
      <dgm:prSet presAssocID="{62CA98B2-24AB-4E49-A928-F527068ADB26}" presName="horz1" presStyleCnt="0"/>
      <dgm:spPr/>
    </dgm:pt>
    <dgm:pt modelId="{B22531C8-D3DE-4FF6-839E-555CE7F1FB3C}" type="pres">
      <dgm:prSet presAssocID="{62CA98B2-24AB-4E49-A928-F527068ADB26}" presName="tx1" presStyleLbl="revTx" presStyleIdx="1" presStyleCnt="3"/>
      <dgm:spPr/>
      <dgm:t>
        <a:bodyPr/>
        <a:lstStyle/>
        <a:p>
          <a:endParaRPr lang="en-US"/>
        </a:p>
      </dgm:t>
    </dgm:pt>
    <dgm:pt modelId="{77DAAE4A-221C-4CF8-A250-1460B23F0A94}" type="pres">
      <dgm:prSet presAssocID="{62CA98B2-24AB-4E49-A928-F527068ADB26}" presName="vert1" presStyleCnt="0"/>
      <dgm:spPr/>
    </dgm:pt>
    <dgm:pt modelId="{C2F0CF83-8925-45CB-A846-B89FDE7F2B63}" type="pres">
      <dgm:prSet presAssocID="{473E165A-1407-4387-A4AA-7835B44C9B1C}" presName="thickLine" presStyleLbl="alignNode1" presStyleIdx="2" presStyleCnt="3"/>
      <dgm:spPr/>
    </dgm:pt>
    <dgm:pt modelId="{9D4C9C78-4D43-4C19-8F4A-7EBD708870BB}" type="pres">
      <dgm:prSet presAssocID="{473E165A-1407-4387-A4AA-7835B44C9B1C}" presName="horz1" presStyleCnt="0"/>
      <dgm:spPr/>
    </dgm:pt>
    <dgm:pt modelId="{5B36168D-2987-4112-9BD3-2747E6BBB35E}" type="pres">
      <dgm:prSet presAssocID="{473E165A-1407-4387-A4AA-7835B44C9B1C}" presName="tx1" presStyleLbl="revTx" presStyleIdx="2" presStyleCnt="3"/>
      <dgm:spPr/>
      <dgm:t>
        <a:bodyPr/>
        <a:lstStyle/>
        <a:p>
          <a:endParaRPr lang="en-US"/>
        </a:p>
      </dgm:t>
    </dgm:pt>
    <dgm:pt modelId="{685E2AE2-3993-4877-BB4F-E81E72ADB022}" type="pres">
      <dgm:prSet presAssocID="{473E165A-1407-4387-A4AA-7835B44C9B1C}" presName="vert1" presStyleCnt="0"/>
      <dgm:spPr/>
    </dgm:pt>
  </dgm:ptLst>
  <dgm:cxnLst>
    <dgm:cxn modelId="{430A426B-DAA7-4DE0-BBD7-2690ED092592}" type="presOf" srcId="{93C31D0D-B4C4-46DA-8940-BB48426064FC}" destId="{418D4833-9EE8-45B7-8858-C70003F80EA8}" srcOrd="0" destOrd="0" presId="urn:microsoft.com/office/officeart/2008/layout/LinedList"/>
    <dgm:cxn modelId="{1E8BA2FC-EF01-4A6D-937D-5017C012EA2B}" srcId="{93C31D0D-B4C4-46DA-8940-BB48426064FC}" destId="{62CA98B2-24AB-4E49-A928-F527068ADB26}" srcOrd="1" destOrd="0" parTransId="{56DD6314-D9ED-461C-AF4F-43F91F74C0D4}" sibTransId="{BB3E7153-30E5-4C66-B05D-C332A7C4D3DF}"/>
    <dgm:cxn modelId="{869A7B85-AA38-4A3C-88C7-92891E25E25E}" type="presOf" srcId="{473E165A-1407-4387-A4AA-7835B44C9B1C}" destId="{5B36168D-2987-4112-9BD3-2747E6BBB35E}" srcOrd="0" destOrd="0" presId="urn:microsoft.com/office/officeart/2008/layout/LinedList"/>
    <dgm:cxn modelId="{ED8B1FFB-1FC2-431B-9516-688CD3E8A90F}" srcId="{93C31D0D-B4C4-46DA-8940-BB48426064FC}" destId="{473E165A-1407-4387-A4AA-7835B44C9B1C}" srcOrd="2" destOrd="0" parTransId="{DE352178-94B4-43B7-89B0-9E0624E68048}" sibTransId="{3A005AE6-7458-400E-8067-14AE36522F26}"/>
    <dgm:cxn modelId="{F8ED3D51-8A1D-407B-B95E-FF0496B9CAF2}" type="presOf" srcId="{5A6373CD-2BD9-4A37-ABE1-E96C7B0AF2DE}" destId="{D5A9BE76-A7FD-458E-B87F-A18C45DF7B80}" srcOrd="0" destOrd="0" presId="urn:microsoft.com/office/officeart/2008/layout/LinedList"/>
    <dgm:cxn modelId="{297FF14D-CDBE-4421-B7BB-59E68DAECC3C}" type="presOf" srcId="{62CA98B2-24AB-4E49-A928-F527068ADB26}" destId="{B22531C8-D3DE-4FF6-839E-555CE7F1FB3C}" srcOrd="0" destOrd="0" presId="urn:microsoft.com/office/officeart/2008/layout/LinedList"/>
    <dgm:cxn modelId="{BDE48AE2-212B-4D16-8DB2-DF3FF9C266F0}" srcId="{93C31D0D-B4C4-46DA-8940-BB48426064FC}" destId="{5A6373CD-2BD9-4A37-ABE1-E96C7B0AF2DE}" srcOrd="0" destOrd="0" parTransId="{D2633E6A-1E97-4E62-BAF0-30619519BDB5}" sibTransId="{9CC6AA8B-3F42-448D-B82A-04ECE0B6DA03}"/>
    <dgm:cxn modelId="{9335A70F-A1BE-4827-A902-B0C9857FCD0D}" type="presParOf" srcId="{418D4833-9EE8-45B7-8858-C70003F80EA8}" destId="{8B93C19A-887F-4A1A-9815-5A859B474A28}" srcOrd="0" destOrd="0" presId="urn:microsoft.com/office/officeart/2008/layout/LinedList"/>
    <dgm:cxn modelId="{CEFC4A97-A6C0-4943-AF91-380373ABD59B}" type="presParOf" srcId="{418D4833-9EE8-45B7-8858-C70003F80EA8}" destId="{A0F8B29D-9CFF-450C-B975-20A67CBEBB4F}" srcOrd="1" destOrd="0" presId="urn:microsoft.com/office/officeart/2008/layout/LinedList"/>
    <dgm:cxn modelId="{720A61B1-8FD3-419B-96C6-178D85E5B22A}" type="presParOf" srcId="{A0F8B29D-9CFF-450C-B975-20A67CBEBB4F}" destId="{D5A9BE76-A7FD-458E-B87F-A18C45DF7B80}" srcOrd="0" destOrd="0" presId="urn:microsoft.com/office/officeart/2008/layout/LinedList"/>
    <dgm:cxn modelId="{D1A16600-D42C-4656-A3D8-5622977EA623}" type="presParOf" srcId="{A0F8B29D-9CFF-450C-B975-20A67CBEBB4F}" destId="{81EA07D5-F0EC-4AB8-9F13-0AA942AD6DCF}" srcOrd="1" destOrd="0" presId="urn:microsoft.com/office/officeart/2008/layout/LinedList"/>
    <dgm:cxn modelId="{C321284E-013A-46CB-BB99-C743622AB1BA}" type="presParOf" srcId="{418D4833-9EE8-45B7-8858-C70003F80EA8}" destId="{F45E1698-59B8-4B5F-AB2B-BEA3E4DB695B}" srcOrd="2" destOrd="0" presId="urn:microsoft.com/office/officeart/2008/layout/LinedList"/>
    <dgm:cxn modelId="{73DBFD68-EB1A-4F7E-B3C5-4C1FF06F231A}" type="presParOf" srcId="{418D4833-9EE8-45B7-8858-C70003F80EA8}" destId="{948C4B1B-726B-4C64-9CD0-835E769A55D6}" srcOrd="3" destOrd="0" presId="urn:microsoft.com/office/officeart/2008/layout/LinedList"/>
    <dgm:cxn modelId="{BC864E87-AF08-4B21-8C00-3D8CC1E2ADD6}" type="presParOf" srcId="{948C4B1B-726B-4C64-9CD0-835E769A55D6}" destId="{B22531C8-D3DE-4FF6-839E-555CE7F1FB3C}" srcOrd="0" destOrd="0" presId="urn:microsoft.com/office/officeart/2008/layout/LinedList"/>
    <dgm:cxn modelId="{29607B91-DBA0-430D-98C8-63A0DF482264}" type="presParOf" srcId="{948C4B1B-726B-4C64-9CD0-835E769A55D6}" destId="{77DAAE4A-221C-4CF8-A250-1460B23F0A94}" srcOrd="1" destOrd="0" presId="urn:microsoft.com/office/officeart/2008/layout/LinedList"/>
    <dgm:cxn modelId="{FA407153-C862-4AB8-BA69-2885794C22FB}" type="presParOf" srcId="{418D4833-9EE8-45B7-8858-C70003F80EA8}" destId="{C2F0CF83-8925-45CB-A846-B89FDE7F2B63}" srcOrd="4" destOrd="0" presId="urn:microsoft.com/office/officeart/2008/layout/LinedList"/>
    <dgm:cxn modelId="{500E64EC-0DBB-4F55-89DD-6E8180DCFA90}" type="presParOf" srcId="{418D4833-9EE8-45B7-8858-C70003F80EA8}" destId="{9D4C9C78-4D43-4C19-8F4A-7EBD708870BB}" srcOrd="5" destOrd="0" presId="urn:microsoft.com/office/officeart/2008/layout/LinedList"/>
    <dgm:cxn modelId="{99F7B588-B558-4F14-8F45-A7A46BED60C3}" type="presParOf" srcId="{9D4C9C78-4D43-4C19-8F4A-7EBD708870BB}" destId="{5B36168D-2987-4112-9BD3-2747E6BBB35E}" srcOrd="0" destOrd="0" presId="urn:microsoft.com/office/officeart/2008/layout/LinedList"/>
    <dgm:cxn modelId="{0519AF96-2A34-4B9F-B8CA-E30F6EDF589E}" type="presParOf" srcId="{9D4C9C78-4D43-4C19-8F4A-7EBD708870BB}" destId="{685E2AE2-3993-4877-BB4F-E81E72ADB0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10C0B3-A7EE-4562-8263-A91B542B5D49}" type="doc">
      <dgm:prSet loTypeId="urn:microsoft.com/office/officeart/2005/8/layout/vList3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6751BC3E-EC3A-4AE9-B810-41E25E517493}">
      <dgm:prSet/>
      <dgm:spPr/>
      <dgm:t>
        <a:bodyPr/>
        <a:lstStyle/>
        <a:p>
          <a:r>
            <a:rPr lang="en-US"/>
            <a:t>Marijuana Cultivation business pursuant Cannabis Control Commission regulations 935 CMR 500.000</a:t>
          </a:r>
        </a:p>
      </dgm:t>
    </dgm:pt>
    <dgm:pt modelId="{B1AFA7CE-419F-4846-8744-506C05947FF7}" type="parTrans" cxnId="{D2D785D4-1BDF-4C67-A276-D70EF43CE140}">
      <dgm:prSet/>
      <dgm:spPr/>
      <dgm:t>
        <a:bodyPr/>
        <a:lstStyle/>
        <a:p>
          <a:endParaRPr lang="en-US"/>
        </a:p>
      </dgm:t>
    </dgm:pt>
    <dgm:pt modelId="{6D67F602-EFF9-4D75-BEDC-13F5290CE96A}" type="sibTrans" cxnId="{D2D785D4-1BDF-4C67-A276-D70EF43CE140}">
      <dgm:prSet/>
      <dgm:spPr/>
      <dgm:t>
        <a:bodyPr/>
        <a:lstStyle/>
        <a:p>
          <a:endParaRPr lang="en-US"/>
        </a:p>
      </dgm:t>
    </dgm:pt>
    <dgm:pt modelId="{F4483671-48B3-4E04-ACC7-F151A44BE743}">
      <dgm:prSet/>
      <dgm:spPr/>
      <dgm:t>
        <a:bodyPr/>
        <a:lstStyle/>
        <a:p>
          <a:r>
            <a:rPr lang="en-US"/>
            <a:t>Tier I Cultivation (Maximum 5,000 Sq. Ft.)</a:t>
          </a:r>
        </a:p>
      </dgm:t>
    </dgm:pt>
    <dgm:pt modelId="{9454C09D-ED46-4054-9B91-26FC6AF44083}" type="parTrans" cxnId="{E3D0EA44-A0B2-41A4-A8BC-477FFEC115EE}">
      <dgm:prSet/>
      <dgm:spPr/>
      <dgm:t>
        <a:bodyPr/>
        <a:lstStyle/>
        <a:p>
          <a:endParaRPr lang="en-US"/>
        </a:p>
      </dgm:t>
    </dgm:pt>
    <dgm:pt modelId="{3F9CC672-CCE7-4647-9101-9D0D2EB2C324}" type="sibTrans" cxnId="{E3D0EA44-A0B2-41A4-A8BC-477FFEC115EE}">
      <dgm:prSet/>
      <dgm:spPr/>
      <dgm:t>
        <a:bodyPr/>
        <a:lstStyle/>
        <a:p>
          <a:endParaRPr lang="en-US"/>
        </a:p>
      </dgm:t>
    </dgm:pt>
    <dgm:pt modelId="{BB8FD1AE-EC1D-464B-B21A-39776FC73FE5}">
      <dgm:prSet/>
      <dgm:spPr/>
      <dgm:t>
        <a:bodyPr/>
        <a:lstStyle/>
        <a:p>
          <a:r>
            <a:rPr lang="en-US"/>
            <a:t>Cultivate and Wholesale product to other licensed businesses</a:t>
          </a:r>
        </a:p>
      </dgm:t>
    </dgm:pt>
    <dgm:pt modelId="{30FD388C-F3AE-4226-A28A-4BE7AAA70F33}" type="parTrans" cxnId="{D6137C00-7009-4319-A684-60548F816D25}">
      <dgm:prSet/>
      <dgm:spPr/>
      <dgm:t>
        <a:bodyPr/>
        <a:lstStyle/>
        <a:p>
          <a:endParaRPr lang="en-US"/>
        </a:p>
      </dgm:t>
    </dgm:pt>
    <dgm:pt modelId="{027760B8-829D-43BB-896C-1F587FD739D7}" type="sibTrans" cxnId="{D6137C00-7009-4319-A684-60548F816D25}">
      <dgm:prSet/>
      <dgm:spPr/>
      <dgm:t>
        <a:bodyPr/>
        <a:lstStyle/>
        <a:p>
          <a:endParaRPr lang="en-US"/>
        </a:p>
      </dgm:t>
    </dgm:pt>
    <dgm:pt modelId="{38ABCDBD-1DDF-40FA-87F4-40A67E43DB3F}">
      <dgm:prSet/>
      <dgm:spPr/>
      <dgm:t>
        <a:bodyPr/>
        <a:lstStyle/>
        <a:p>
          <a:r>
            <a:rPr lang="en-US"/>
            <a:t>There will be </a:t>
          </a:r>
          <a:r>
            <a:rPr lang="en-US" u="sng"/>
            <a:t>NO RETAIL SALES </a:t>
          </a:r>
          <a:r>
            <a:rPr lang="en-US"/>
            <a:t>or Public allowed at facility</a:t>
          </a:r>
        </a:p>
      </dgm:t>
    </dgm:pt>
    <dgm:pt modelId="{8D0C7667-8A2D-445E-87D2-5B4A6103C024}" type="parTrans" cxnId="{4A1120DB-3F08-479F-8C89-9C7AB6F9D8CE}">
      <dgm:prSet/>
      <dgm:spPr/>
      <dgm:t>
        <a:bodyPr/>
        <a:lstStyle/>
        <a:p>
          <a:endParaRPr lang="en-US"/>
        </a:p>
      </dgm:t>
    </dgm:pt>
    <dgm:pt modelId="{3471A32F-C36C-424A-A616-2E7D95B4A1F7}" type="sibTrans" cxnId="{4A1120DB-3F08-479F-8C89-9C7AB6F9D8CE}">
      <dgm:prSet/>
      <dgm:spPr/>
      <dgm:t>
        <a:bodyPr/>
        <a:lstStyle/>
        <a:p>
          <a:endParaRPr lang="en-US"/>
        </a:p>
      </dgm:t>
    </dgm:pt>
    <dgm:pt modelId="{3FE4CDD4-AE7E-46CC-BDA7-EE399BEFD502}" type="pres">
      <dgm:prSet presAssocID="{1C10C0B3-A7EE-4562-8263-A91B542B5D4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2DA580-AB6F-47DD-9078-FD9B508F8360}" type="pres">
      <dgm:prSet presAssocID="{6751BC3E-EC3A-4AE9-B810-41E25E517493}" presName="composite" presStyleCnt="0"/>
      <dgm:spPr/>
    </dgm:pt>
    <dgm:pt modelId="{91CC9E71-3C8B-4590-B3DB-75627022C2C3}" type="pres">
      <dgm:prSet presAssocID="{6751BC3E-EC3A-4AE9-B810-41E25E517493}" presName="imgShp" presStyleLbl="fgImgPlace1" presStyleIdx="0" presStyleCnt="2"/>
      <dgm:spPr/>
    </dgm:pt>
    <dgm:pt modelId="{84BA8A07-2C2E-414F-B509-BEDD236579EB}" type="pres">
      <dgm:prSet presAssocID="{6751BC3E-EC3A-4AE9-B810-41E25E51749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C0E18-8864-4E2E-9EC4-48CD593C4C38}" type="pres">
      <dgm:prSet presAssocID="{6D67F602-EFF9-4D75-BEDC-13F5290CE96A}" presName="spacing" presStyleCnt="0"/>
      <dgm:spPr/>
    </dgm:pt>
    <dgm:pt modelId="{CB97D780-500B-40CD-8FA3-653B6FD8EDAE}" type="pres">
      <dgm:prSet presAssocID="{BB8FD1AE-EC1D-464B-B21A-39776FC73FE5}" presName="composite" presStyleCnt="0"/>
      <dgm:spPr/>
    </dgm:pt>
    <dgm:pt modelId="{DA28AF3B-AC67-433A-9D41-4FC85CBE1827}" type="pres">
      <dgm:prSet presAssocID="{BB8FD1AE-EC1D-464B-B21A-39776FC73FE5}" presName="imgShp" presStyleLbl="fgImgPlace1" presStyleIdx="1" presStyleCnt="2"/>
      <dgm:spPr/>
    </dgm:pt>
    <dgm:pt modelId="{502E3700-ED56-48DB-83E8-635CA959F647}" type="pres">
      <dgm:prSet presAssocID="{BB8FD1AE-EC1D-464B-B21A-39776FC73FE5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690A01-344C-4CA4-852B-D401F83C2B83}" type="presOf" srcId="{BB8FD1AE-EC1D-464B-B21A-39776FC73FE5}" destId="{502E3700-ED56-48DB-83E8-635CA959F647}" srcOrd="0" destOrd="0" presId="urn:microsoft.com/office/officeart/2005/8/layout/vList3"/>
    <dgm:cxn modelId="{039E2997-0D24-4F8F-8FE8-7C77027B09E7}" type="presOf" srcId="{6751BC3E-EC3A-4AE9-B810-41E25E517493}" destId="{84BA8A07-2C2E-414F-B509-BEDD236579EB}" srcOrd="0" destOrd="0" presId="urn:microsoft.com/office/officeart/2005/8/layout/vList3"/>
    <dgm:cxn modelId="{BC97C756-616E-4319-882E-AC9CFC399F08}" type="presOf" srcId="{38ABCDBD-1DDF-40FA-87F4-40A67E43DB3F}" destId="{502E3700-ED56-48DB-83E8-635CA959F647}" srcOrd="0" destOrd="1" presId="urn:microsoft.com/office/officeart/2005/8/layout/vList3"/>
    <dgm:cxn modelId="{D2D785D4-1BDF-4C67-A276-D70EF43CE140}" srcId="{1C10C0B3-A7EE-4562-8263-A91B542B5D49}" destId="{6751BC3E-EC3A-4AE9-B810-41E25E517493}" srcOrd="0" destOrd="0" parTransId="{B1AFA7CE-419F-4846-8744-506C05947FF7}" sibTransId="{6D67F602-EFF9-4D75-BEDC-13F5290CE96A}"/>
    <dgm:cxn modelId="{5165188B-33ED-428D-8C6F-E33A0C1B361A}" type="presOf" srcId="{1C10C0B3-A7EE-4562-8263-A91B542B5D49}" destId="{3FE4CDD4-AE7E-46CC-BDA7-EE399BEFD502}" srcOrd="0" destOrd="0" presId="urn:microsoft.com/office/officeart/2005/8/layout/vList3"/>
    <dgm:cxn modelId="{D6137C00-7009-4319-A684-60548F816D25}" srcId="{1C10C0B3-A7EE-4562-8263-A91B542B5D49}" destId="{BB8FD1AE-EC1D-464B-B21A-39776FC73FE5}" srcOrd="1" destOrd="0" parTransId="{30FD388C-F3AE-4226-A28A-4BE7AAA70F33}" sibTransId="{027760B8-829D-43BB-896C-1F587FD739D7}"/>
    <dgm:cxn modelId="{4A1120DB-3F08-479F-8C89-9C7AB6F9D8CE}" srcId="{BB8FD1AE-EC1D-464B-B21A-39776FC73FE5}" destId="{38ABCDBD-1DDF-40FA-87F4-40A67E43DB3F}" srcOrd="0" destOrd="0" parTransId="{8D0C7667-8A2D-445E-87D2-5B4A6103C024}" sibTransId="{3471A32F-C36C-424A-A616-2E7D95B4A1F7}"/>
    <dgm:cxn modelId="{64AE1375-D6F7-4477-AF5A-48104E8491E1}" type="presOf" srcId="{F4483671-48B3-4E04-ACC7-F151A44BE743}" destId="{84BA8A07-2C2E-414F-B509-BEDD236579EB}" srcOrd="0" destOrd="1" presId="urn:microsoft.com/office/officeart/2005/8/layout/vList3"/>
    <dgm:cxn modelId="{E3D0EA44-A0B2-41A4-A8BC-477FFEC115EE}" srcId="{6751BC3E-EC3A-4AE9-B810-41E25E517493}" destId="{F4483671-48B3-4E04-ACC7-F151A44BE743}" srcOrd="0" destOrd="0" parTransId="{9454C09D-ED46-4054-9B91-26FC6AF44083}" sibTransId="{3F9CC672-CCE7-4647-9101-9D0D2EB2C324}"/>
    <dgm:cxn modelId="{055707C6-E3C5-408C-AC69-4F61C030FA7C}" type="presParOf" srcId="{3FE4CDD4-AE7E-46CC-BDA7-EE399BEFD502}" destId="{412DA580-AB6F-47DD-9078-FD9B508F8360}" srcOrd="0" destOrd="0" presId="urn:microsoft.com/office/officeart/2005/8/layout/vList3"/>
    <dgm:cxn modelId="{C419536B-D50C-4620-A651-BBE94681B196}" type="presParOf" srcId="{412DA580-AB6F-47DD-9078-FD9B508F8360}" destId="{91CC9E71-3C8B-4590-B3DB-75627022C2C3}" srcOrd="0" destOrd="0" presId="urn:microsoft.com/office/officeart/2005/8/layout/vList3"/>
    <dgm:cxn modelId="{62F2CDDE-A13D-455F-B4AF-547E9DBE94F3}" type="presParOf" srcId="{412DA580-AB6F-47DD-9078-FD9B508F8360}" destId="{84BA8A07-2C2E-414F-B509-BEDD236579EB}" srcOrd="1" destOrd="0" presId="urn:microsoft.com/office/officeart/2005/8/layout/vList3"/>
    <dgm:cxn modelId="{947AC2CD-CEE7-4FC0-98DA-B64F15B705BB}" type="presParOf" srcId="{3FE4CDD4-AE7E-46CC-BDA7-EE399BEFD502}" destId="{950C0E18-8864-4E2E-9EC4-48CD593C4C38}" srcOrd="1" destOrd="0" presId="urn:microsoft.com/office/officeart/2005/8/layout/vList3"/>
    <dgm:cxn modelId="{34BF0EC9-3DA9-4990-887F-117810A7BB30}" type="presParOf" srcId="{3FE4CDD4-AE7E-46CC-BDA7-EE399BEFD502}" destId="{CB97D780-500B-40CD-8FA3-653B6FD8EDAE}" srcOrd="2" destOrd="0" presId="urn:microsoft.com/office/officeart/2005/8/layout/vList3"/>
    <dgm:cxn modelId="{5239F815-DB12-4783-8AF9-45D6D831696D}" type="presParOf" srcId="{CB97D780-500B-40CD-8FA3-653B6FD8EDAE}" destId="{DA28AF3B-AC67-433A-9D41-4FC85CBE1827}" srcOrd="0" destOrd="0" presId="urn:microsoft.com/office/officeart/2005/8/layout/vList3"/>
    <dgm:cxn modelId="{14B11D8F-62CE-4B6A-8789-C4739A96DCA9}" type="presParOf" srcId="{CB97D780-500B-40CD-8FA3-653B6FD8EDAE}" destId="{502E3700-ED56-48DB-83E8-635CA959F64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3C19A-887F-4A1A-9815-5A859B474A28}">
      <dsp:nvSpPr>
        <dsp:cNvPr id="0" name=""/>
        <dsp:cNvSpPr/>
      </dsp:nvSpPr>
      <dsp:spPr>
        <a:xfrm>
          <a:off x="0" y="2720"/>
          <a:ext cx="60896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A9BE76-A7FD-458E-B87F-A18C45DF7B80}">
      <dsp:nvSpPr>
        <dsp:cNvPr id="0" name=""/>
        <dsp:cNvSpPr/>
      </dsp:nvSpPr>
      <dsp:spPr>
        <a:xfrm>
          <a:off x="0" y="2720"/>
          <a:ext cx="6089650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RiverRun Gardens is a small family run operation that will offer a superior brand of cannabis achieved through organic horticultural practices.</a:t>
          </a:r>
          <a:endParaRPr lang="en-US" sz="2900" kern="1200" dirty="0"/>
        </a:p>
      </dsp:txBody>
      <dsp:txXfrm>
        <a:off x="0" y="2720"/>
        <a:ext cx="6089650" cy="1855561"/>
      </dsp:txXfrm>
    </dsp:sp>
    <dsp:sp modelId="{F45E1698-59B8-4B5F-AB2B-BEA3E4DB695B}">
      <dsp:nvSpPr>
        <dsp:cNvPr id="0" name=""/>
        <dsp:cNvSpPr/>
      </dsp:nvSpPr>
      <dsp:spPr>
        <a:xfrm>
          <a:off x="0" y="1858281"/>
          <a:ext cx="60896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2531C8-D3DE-4FF6-839E-555CE7F1FB3C}">
      <dsp:nvSpPr>
        <dsp:cNvPr id="0" name=""/>
        <dsp:cNvSpPr/>
      </dsp:nvSpPr>
      <dsp:spPr>
        <a:xfrm>
          <a:off x="0" y="1858281"/>
          <a:ext cx="6089650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We will provide excellent employment compensation and benefits to our team members.</a:t>
          </a:r>
        </a:p>
      </dsp:txBody>
      <dsp:txXfrm>
        <a:off x="0" y="1858281"/>
        <a:ext cx="6089650" cy="1855561"/>
      </dsp:txXfrm>
    </dsp:sp>
    <dsp:sp modelId="{C2F0CF83-8925-45CB-A846-B89FDE7F2B63}">
      <dsp:nvSpPr>
        <dsp:cNvPr id="0" name=""/>
        <dsp:cNvSpPr/>
      </dsp:nvSpPr>
      <dsp:spPr>
        <a:xfrm>
          <a:off x="0" y="3713843"/>
          <a:ext cx="60896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36168D-2987-4112-9BD3-2747E6BBB35E}">
      <dsp:nvSpPr>
        <dsp:cNvPr id="0" name=""/>
        <dsp:cNvSpPr/>
      </dsp:nvSpPr>
      <dsp:spPr>
        <a:xfrm>
          <a:off x="0" y="3713843"/>
          <a:ext cx="6089650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Our organization aims to be good citizens by offering a percentage of our profits to aid various causes.</a:t>
          </a:r>
        </a:p>
      </dsp:txBody>
      <dsp:txXfrm>
        <a:off x="0" y="3713843"/>
        <a:ext cx="6089650" cy="1855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A8A07-2C2E-414F-B509-BEDD236579EB}">
      <dsp:nvSpPr>
        <dsp:cNvPr id="0" name=""/>
        <dsp:cNvSpPr/>
      </dsp:nvSpPr>
      <dsp:spPr>
        <a:xfrm rot="10800000">
          <a:off x="2213744" y="963"/>
          <a:ext cx="6992874" cy="1809525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950" tIns="102870" rIns="192024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Marijuana Cultivation business pursuant Cannabis Control Commission regulations 935 CMR 500.000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Tier I Cultivation (Maximum 5,000 Sq. Ft.)</a:t>
          </a:r>
        </a:p>
      </dsp:txBody>
      <dsp:txXfrm rot="10800000">
        <a:off x="2666125" y="963"/>
        <a:ext cx="6540493" cy="1809525"/>
      </dsp:txXfrm>
    </dsp:sp>
    <dsp:sp modelId="{91CC9E71-3C8B-4590-B3DB-75627022C2C3}">
      <dsp:nvSpPr>
        <dsp:cNvPr id="0" name=""/>
        <dsp:cNvSpPr/>
      </dsp:nvSpPr>
      <dsp:spPr>
        <a:xfrm>
          <a:off x="1308981" y="963"/>
          <a:ext cx="1809525" cy="1809525"/>
        </a:xfrm>
        <a:prstGeom prst="ellipse">
          <a:avLst/>
        </a:prstGeom>
        <a:solidFill>
          <a:schemeClr val="accent5">
            <a:tint val="5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E3700-ED56-48DB-83E8-635CA959F647}">
      <dsp:nvSpPr>
        <dsp:cNvPr id="0" name=""/>
        <dsp:cNvSpPr/>
      </dsp:nvSpPr>
      <dsp:spPr>
        <a:xfrm rot="10800000">
          <a:off x="2213744" y="2343999"/>
          <a:ext cx="6992874" cy="1809525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950" tIns="102870" rIns="192024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Cultivate and Wholesale product to other licensed businesses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There will be </a:t>
          </a:r>
          <a:r>
            <a:rPr lang="en-US" sz="2100" u="sng" kern="1200"/>
            <a:t>NO RETAIL SALES </a:t>
          </a:r>
          <a:r>
            <a:rPr lang="en-US" sz="2100" kern="1200"/>
            <a:t>or Public allowed at facility</a:t>
          </a:r>
        </a:p>
      </dsp:txBody>
      <dsp:txXfrm rot="10800000">
        <a:off x="2666125" y="2343999"/>
        <a:ext cx="6540493" cy="1809525"/>
      </dsp:txXfrm>
    </dsp:sp>
    <dsp:sp modelId="{DA28AF3B-AC67-433A-9D41-4FC85CBE1827}">
      <dsp:nvSpPr>
        <dsp:cNvPr id="0" name=""/>
        <dsp:cNvSpPr/>
      </dsp:nvSpPr>
      <dsp:spPr>
        <a:xfrm>
          <a:off x="1308981" y="2343999"/>
          <a:ext cx="1809525" cy="1809525"/>
        </a:xfrm>
        <a:prstGeom prst="ellipse">
          <a:avLst/>
        </a:prstGeom>
        <a:solidFill>
          <a:schemeClr val="accent5">
            <a:tint val="50000"/>
            <a:alpha val="90000"/>
            <a:hueOff val="72337"/>
            <a:satOff val="-2780"/>
            <a:lumOff val="977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82FE0-FDF5-4E99-BBCE-0510C73ABDF2}" type="datetimeFigureOut">
              <a:rPr lang="en-US" smtClean="0"/>
              <a:t>07/26/18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91A8D-CA5D-437A-AEDD-9CD5D398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1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Evening – Thank you for taking time out of your night to be with us as I represent my company RiverRun Gardens,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91A8D-CA5D-437A-AEDD-9CD5D3981D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3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91A8D-CA5D-437A-AEDD-9CD5D3981D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7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E63D-A737-4679-A7F5-D7B4482E6006}" type="datetimeFigureOut">
              <a:rPr lang="en-US" smtClean="0"/>
              <a:t>07/26/18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C684-F692-47EB-BCAB-9ECEAE16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6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E63D-A737-4679-A7F5-D7B4482E6006}" type="datetimeFigureOut">
              <a:rPr lang="en-US" smtClean="0"/>
              <a:t>07/26/18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C684-F692-47EB-BCAB-9ECEAE16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8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E63D-A737-4679-A7F5-D7B4482E6006}" type="datetimeFigureOut">
              <a:rPr lang="en-US" smtClean="0"/>
              <a:t>07/26/18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C684-F692-47EB-BCAB-9ECEAE16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8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E63D-A737-4679-A7F5-D7B4482E6006}" type="datetimeFigureOut">
              <a:rPr lang="en-US" smtClean="0"/>
              <a:t>07/26/18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C684-F692-47EB-BCAB-9ECEAE16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8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E63D-A737-4679-A7F5-D7B4482E6006}" type="datetimeFigureOut">
              <a:rPr lang="en-US" smtClean="0"/>
              <a:t>07/26/18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C684-F692-47EB-BCAB-9ECEAE16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E63D-A737-4679-A7F5-D7B4482E6006}" type="datetimeFigureOut">
              <a:rPr lang="en-US" smtClean="0"/>
              <a:t>07/26/18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C684-F692-47EB-BCAB-9ECEAE16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E63D-A737-4679-A7F5-D7B4482E6006}" type="datetimeFigureOut">
              <a:rPr lang="en-US" smtClean="0"/>
              <a:t>07/26/18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C684-F692-47EB-BCAB-9ECEAE16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9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E63D-A737-4679-A7F5-D7B4482E6006}" type="datetimeFigureOut">
              <a:rPr lang="en-US" smtClean="0"/>
              <a:t>07/26/18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C684-F692-47EB-BCAB-9ECEAE16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2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E63D-A737-4679-A7F5-D7B4482E6006}" type="datetimeFigureOut">
              <a:rPr lang="en-US" smtClean="0"/>
              <a:t>07/26/18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C684-F692-47EB-BCAB-9ECEAE16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8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E63D-A737-4679-A7F5-D7B4482E6006}" type="datetimeFigureOut">
              <a:rPr lang="en-US" smtClean="0"/>
              <a:t>07/26/18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C684-F692-47EB-BCAB-9ECEAE16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4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E63D-A737-4679-A7F5-D7B4482E6006}" type="datetimeFigureOut">
              <a:rPr lang="en-US" smtClean="0"/>
              <a:t>07/26/18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C684-F692-47EB-BCAB-9ECEAE16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0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EE63D-A737-4679-A7F5-D7B4482E6006}" type="datetimeFigureOut">
              <a:rPr lang="en-US" smtClean="0"/>
              <a:t>07/26/18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1C684-F692-47EB-BCAB-9ECEAE16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9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1B3C84-7776-4ED3-AC34-CC45CC048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/>
              <a:t>RiverRun Gardens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F724AF-F914-493C-838C-BD5E246DE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1400"/>
              <a:t>Community Outreach Meeting</a:t>
            </a:r>
          </a:p>
          <a:p>
            <a:pPr algn="l"/>
            <a:r>
              <a:rPr lang="en-US" sz="1400"/>
              <a:t>July 18</a:t>
            </a:r>
            <a:r>
              <a:rPr lang="en-US" sz="1400" baseline="30000"/>
              <a:t>th</a:t>
            </a:r>
            <a:r>
              <a:rPr lang="en-US" sz="1400"/>
              <a:t>, 2018</a:t>
            </a:r>
          </a:p>
          <a:p>
            <a:pPr algn="l"/>
            <a:r>
              <a:rPr lang="en-US" sz="1400"/>
              <a:t>Newburyport City Hall</a:t>
            </a:r>
          </a:p>
          <a:p>
            <a:pPr algn="l"/>
            <a:r>
              <a:rPr lang="en-US" sz="1400"/>
              <a:t>60 Pleasant St</a:t>
            </a:r>
          </a:p>
          <a:p>
            <a:pPr algn="l"/>
            <a:r>
              <a:rPr lang="en-US" sz="1400"/>
              <a:t>Newburyport, MA 01950</a:t>
            </a:r>
          </a:p>
        </p:txBody>
      </p:sp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57D9DB3E-D12A-410A-8F13-D4464BB36D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r="3641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72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BFB42B-8DBE-4194-8E5B-FF62F017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Jim Blanchette</a:t>
            </a:r>
            <a:br>
              <a:rPr lang="en-US" sz="3400" kern="1200">
                <a:solidFill>
                  <a:srgbClr val="303030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Master Grower</a:t>
            </a:r>
          </a:p>
        </p:txBody>
      </p:sp>
      <p:pic>
        <p:nvPicPr>
          <p:cNvPr id="10" name="Picture Placeholder 9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5F7BA396-9724-4EAD-9E56-1CFB657B1C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" r="3" b="20409"/>
          <a:stretch/>
        </p:blipFill>
        <p:spPr>
          <a:xfrm>
            <a:off x="2001292" y="965200"/>
            <a:ext cx="3838725" cy="398906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2B37A3-8F86-4C6C-A6F0-28E0076C6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4655" y="965199"/>
            <a:ext cx="4008101" cy="40204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Degrees in Plant Biology &amp; Horticulture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Over 15 years experience operating family business: Blanchette Gardens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Studied Wisley Horticultural and Walt Disney Horticulture programs</a:t>
            </a:r>
          </a:p>
        </p:txBody>
      </p:sp>
    </p:spTree>
    <p:extLst>
      <p:ext uri="{BB962C8B-B14F-4D97-AF65-F5344CB8AC3E}">
        <p14:creationId xmlns:p14="http://schemas.microsoft.com/office/powerpoint/2010/main" val="444873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64F6814-96D5-4463-898E-405CC0C401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F53408-73F5-47C8-8A7C-8A57F72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Bob Peach</a:t>
            </a:r>
            <a:br>
              <a:rPr lang="en-US" sz="4000" dirty="0"/>
            </a:br>
            <a:r>
              <a:rPr lang="en-US" sz="2000" dirty="0"/>
              <a:t>Security Consultant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D76278D-A896-40B6-A381-6F9A22589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REPMS is a group of technically proficient professionals from all segments of the security industry: Distribution, Corporate End-user IT help desk, Project management, Systems Integrators and Product design </a:t>
            </a:r>
          </a:p>
          <a:p>
            <a:r>
              <a:rPr lang="en-US" sz="2400" dirty="0"/>
              <a:t>Bob has designed security systems for State and Federal law enforcement.  He also has designed systems for casinos and financial institutions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" name="Picture 9" descr="A picture containing athletic game&#10;&#10;Description generated with high confidence">
            <a:extLst>
              <a:ext uri="{FF2B5EF4-FFF2-40B4-BE49-F238E27FC236}">
                <a16:creationId xmlns:a16="http://schemas.microsoft.com/office/drawing/2014/main" xmlns="" id="{B7840BA0-F375-4AB4-BB8D-D7C419F57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r="-1" b="-1"/>
          <a:stretch/>
        </p:blipFill>
        <p:spPr>
          <a:xfrm>
            <a:off x="7829551" y="306909"/>
            <a:ext cx="4042409" cy="2286000"/>
          </a:xfrm>
          <a:prstGeom prst="rect">
            <a:avLst/>
          </a:prstGeom>
        </p:spPr>
      </p:pic>
      <p:pic>
        <p:nvPicPr>
          <p:cNvPr id="8" name="Picture Placeholder 7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xmlns="" id="{5A36B8A1-3111-493B-98C3-3E5E3F08E8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 b="2832"/>
          <a:stretch/>
        </p:blipFill>
        <p:spPr>
          <a:xfrm>
            <a:off x="7829551" y="2828925"/>
            <a:ext cx="4042410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8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36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C6DD0E-B7F9-4F1E-82C8-6580B5CD6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Location</a:t>
            </a: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BBDD0F60-CC55-4631-B7BC-7852EF6EF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26" y="961812"/>
            <a:ext cx="5887746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3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64F6814-96D5-4463-898E-405CC0C401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8CFD1B-37E5-4006-814A-9FA95431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/>
              <a:t>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335179-57C6-46C7-9EBD-0333315E7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en-US" sz="2400"/>
              <a:t>RiverRun Gardens has obtained a lease in Newburyport’s Industrial Park at 18 Graf Rd, Units 24 and 25</a:t>
            </a:r>
          </a:p>
          <a:p>
            <a:r>
              <a:rPr lang="en-US" sz="2400"/>
              <a:t>Owner of property: Rick Boudrow</a:t>
            </a:r>
          </a:p>
          <a:p>
            <a:r>
              <a:rPr lang="en-US" sz="2400"/>
              <a:t>District: Marijuana Overlay District (V-G)</a:t>
            </a:r>
          </a:p>
          <a:p>
            <a:r>
              <a:rPr lang="en-US" sz="2400"/>
              <a:t>Total Sq. Ft. of cultivation 3,830ft </a:t>
            </a:r>
          </a:p>
        </p:txBody>
      </p:sp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C731FBB1-BA75-4569-96E3-822BEE327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18" r="21518" b="1"/>
          <a:stretch/>
        </p:blipFill>
        <p:spPr>
          <a:xfrm>
            <a:off x="7829551" y="306909"/>
            <a:ext cx="4042409" cy="2286000"/>
          </a:xfrm>
          <a:prstGeom prst="rect">
            <a:avLst/>
          </a:prstGeom>
        </p:spPr>
      </p:pic>
      <p:pic>
        <p:nvPicPr>
          <p:cNvPr id="6" name="Picture 5" descr="A picture containing sky, outdoor, building, ground&#10;&#10;Description generated with very high confidence">
            <a:extLst>
              <a:ext uri="{FF2B5EF4-FFF2-40B4-BE49-F238E27FC236}">
                <a16:creationId xmlns:a16="http://schemas.microsoft.com/office/drawing/2014/main" xmlns="" id="{D456F013-A965-4F6A-BB88-7477764CD2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0" r="2382" b="-2"/>
          <a:stretch/>
        </p:blipFill>
        <p:spPr>
          <a:xfrm>
            <a:off x="7829551" y="2828925"/>
            <a:ext cx="4042410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55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FEBDD-B182-48F1-B9AE-0F4EED90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996" y="642594"/>
            <a:ext cx="3732244" cy="17029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Existing Structure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9CEE05D-F25C-4EC3-B527-D9C999E335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3652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F036726-0C05-446E-91C3-B986EBEA05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7402" y="438538"/>
            <a:ext cx="6710184" cy="6002060"/>
          </a:xfrm>
          <a:prstGeom prst="rect">
            <a:avLst/>
          </a:prstGeom>
          <a:solidFill>
            <a:schemeClr val="bg1">
              <a:alpha val="4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310ABCD-C34B-42D1-9BEB-47755A3EA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6285" y="650014"/>
            <a:ext cx="3367217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A6F8BC94-C2E6-47B1-948F-1ED6E73B45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79" y="810881"/>
            <a:ext cx="832058" cy="294533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38AB6A2-89F7-43B5-B608-50DFC740D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52946" y="650014"/>
            <a:ext cx="2765758" cy="21367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 descr="A large room&#10;&#10;Description generated with very high confidence">
            <a:extLst>
              <a:ext uri="{FF2B5EF4-FFF2-40B4-BE49-F238E27FC236}">
                <a16:creationId xmlns:a16="http://schemas.microsoft.com/office/drawing/2014/main" xmlns="" id="{EC0B78F8-B22A-40FC-8DC6-2D381339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4378" y="1037453"/>
            <a:ext cx="1812575" cy="1359431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06585B74-DAF6-470E-B2F3-B5530A709A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6285" y="4088215"/>
            <a:ext cx="3367217" cy="21248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large empty room&#10;&#10;Description generated with very high confidence">
            <a:extLst>
              <a:ext uri="{FF2B5EF4-FFF2-40B4-BE49-F238E27FC236}">
                <a16:creationId xmlns:a16="http://schemas.microsoft.com/office/drawing/2014/main" xmlns="" id="{94D37864-4098-4227-A2E8-ED6C8B813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9789" y="4500023"/>
            <a:ext cx="1762038" cy="1321528"/>
          </a:xfrm>
          <a:prstGeom prst="rect">
            <a:avLst/>
          </a:prstGeom>
        </p:spPr>
      </p:pic>
      <p:sp>
        <p:nvSpPr>
          <p:cNvPr id="58" name="Rectangle 50">
            <a:extLst>
              <a:ext uri="{FF2B5EF4-FFF2-40B4-BE49-F238E27FC236}">
                <a16:creationId xmlns:a16="http://schemas.microsoft.com/office/drawing/2014/main" xmlns="" id="{30BAD96F-CE2F-4682-99B8-0DD9E6AE2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52946" y="2947051"/>
            <a:ext cx="2765758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xmlns="" id="{03DED4F4-CDC5-4C33-8AE9-3DCCEED6CE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75" y="3096468"/>
            <a:ext cx="812982" cy="2956302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CD42CBE1-8A94-4FF9-80D0-3B7E2C1F7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4995" y="2623457"/>
            <a:ext cx="3732245" cy="35896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2 Bays, 98 x 24 - Units 24 &amp; 25</a:t>
            </a:r>
          </a:p>
          <a:p>
            <a:r>
              <a:rPr lang="en-US" sz="1800"/>
              <a:t>Total 5,244 Sq. Ft. </a:t>
            </a:r>
          </a:p>
          <a:p>
            <a:pPr marL="0"/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56664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2DF6A-5D37-43DB-900D-ADCA14C8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Planned Upgrades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D66A5D-8983-4CA8-8A3F-342645BD61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Unit 25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5E1975-5323-4C08-92D1-F8067D81B1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Unit 24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66EB86-51CF-44C6-B5AE-C1D4453AB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10" y="2388458"/>
            <a:ext cx="2348611" cy="3997637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xmlns="" id="{F02133CD-DCDC-4025-8E8C-8022DF623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567" y="2410772"/>
            <a:ext cx="2508517" cy="3997637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xmlns="" id="{5443094C-8A21-4D6B-84E5-F1DC4F3DB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50" y="2476489"/>
            <a:ext cx="1562931" cy="3931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64A543-3F88-4F4A-9BA2-78B716534F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158" y="2476489"/>
            <a:ext cx="2477106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96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82BD70C-C4A0-46C4-9518-A731098B4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5E49AC-817C-43F9-9383-49F06EBA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445" y="3640254"/>
            <a:ext cx="531943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Inspections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952B68-55F0-4F83-80B3-47750294D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2446" y="2668075"/>
            <a:ext cx="5319431" cy="9721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RiverRun Gardens will comply with all Municipal and Statutory Inspection requests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39B74A45-BDDD-4892-B8C0-B290C0944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xmlns="" id="{C516C73E-9465-4C9E-9B86-9E58FB326B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Checklist">
            <a:extLst>
              <a:ext uri="{FF2B5EF4-FFF2-40B4-BE49-F238E27FC236}">
                <a16:creationId xmlns:a16="http://schemas.microsoft.com/office/drawing/2014/main" xmlns="" id="{43D5CECD-D50D-40D0-87BA-FAD02DDAB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0941" y="1301551"/>
            <a:ext cx="3440610" cy="34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3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FDA47BC-3069-47F5-8257-24B3B1F76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7538A2B-442A-4AEB-B8F5-21C1468B57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58" y="307731"/>
            <a:ext cx="1738973" cy="399763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AE95D8F-9825-4222-8846-E3461598CC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6FCB08-33CE-4D1C-AB69-8BDE11A4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Security </a:t>
            </a:r>
          </a:p>
        </p:txBody>
      </p:sp>
      <p:pic>
        <p:nvPicPr>
          <p:cNvPr id="13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01A609D6-9521-4B00-B52C-CB693D859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5" y="307731"/>
            <a:ext cx="2498524" cy="3997637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FD98CB10-96F4-4F50-98C2-24BB455654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95" y="307731"/>
            <a:ext cx="1399172" cy="399763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942B920A-73AD-402A-8EEF-B88E1A939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0C9EB70-BC82-414A-BF8D-AD7FC67276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DA6288E-AA5B-4AB5-8C26-74EB1E3551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140" y="330045"/>
            <a:ext cx="2318629" cy="399763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3217665F-0036-444A-8D4A-33AF36A36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AB58B58-BABB-48DB-9038-6A6B347C478C}"/>
              </a:ext>
            </a:extLst>
          </p:cNvPr>
          <p:cNvSpPr txBox="1"/>
          <p:nvPr/>
        </p:nvSpPr>
        <p:spPr>
          <a:xfrm>
            <a:off x="2189697" y="5831471"/>
            <a:ext cx="8547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RiverRun Gardens will exceed all security standards including two separate alarm systems</a:t>
            </a:r>
          </a:p>
          <a:p>
            <a:r>
              <a:rPr lang="en-US" dirty="0">
                <a:solidFill>
                  <a:schemeClr val="bg1"/>
                </a:solidFill>
              </a:rPr>
              <a:t>Over 28 cameras, biometric/digital access controls, Video and Sound recording storage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94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8BFB40-C1D0-4A64-AA11-E0A032008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Prevention of Diversion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44AA6C-E8A4-496C-B92D-1031DFAB5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100" u="sng" dirty="0"/>
              <a:t>Systems</a:t>
            </a:r>
          </a:p>
          <a:p>
            <a:r>
              <a:rPr lang="en-US" sz="1100" dirty="0"/>
              <a:t>Inventory will be locked to prevent unauthorized access.</a:t>
            </a:r>
          </a:p>
          <a:p>
            <a:r>
              <a:rPr lang="en-US" sz="1100" dirty="0"/>
              <a:t>Access to the inventory will be restricted to individuals authorized by the RiverRun Gardens</a:t>
            </a:r>
          </a:p>
          <a:p>
            <a:r>
              <a:rPr lang="en-US" sz="1100" dirty="0"/>
              <a:t>Use analytics software to perform control substances audits (e.g., Flourish).</a:t>
            </a:r>
          </a:p>
          <a:p>
            <a:r>
              <a:rPr lang="en-US" sz="1100" dirty="0"/>
              <a:t>Establish a procedure to ensure all cannabis is stored away by the end of the shift.</a:t>
            </a:r>
          </a:p>
          <a:p>
            <a:r>
              <a:rPr lang="en-US" sz="1100" dirty="0"/>
              <a:t>Establish a procedure to ensure waste is properly secured</a:t>
            </a:r>
          </a:p>
          <a:p>
            <a:pPr marL="0" indent="0">
              <a:buNone/>
            </a:pPr>
            <a:r>
              <a:rPr lang="en-US" sz="1100" u="sng" dirty="0"/>
              <a:t>Implement audits</a:t>
            </a:r>
          </a:p>
          <a:p>
            <a:r>
              <a:rPr lang="en-US" sz="1100" dirty="0"/>
              <a:t>Audit invoices to ensure that each invoice is received in RiverRun’s tracking system.</a:t>
            </a:r>
          </a:p>
          <a:p>
            <a:r>
              <a:rPr lang="en-US" sz="1100" dirty="0"/>
              <a:t>Audit delivery transactions to ensure that all cannabis pulled from the main area to be restocked in units are accounted for</a:t>
            </a:r>
          </a:p>
          <a:p>
            <a:pPr marL="0" indent="0">
              <a:buNone/>
            </a:pPr>
            <a:r>
              <a:rPr lang="en-US" sz="1100" u="sng" dirty="0"/>
              <a:t>Promote education and awareness</a:t>
            </a:r>
          </a:p>
          <a:p>
            <a:endParaRPr lang="en-US" sz="11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52AC6D7F-F068-4E11-BB06-F601D89BB9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xmlns="" id="{39A968FD-E549-4236-93BA-74EF4D4E7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54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2C4BFA1-2075-4901-9E24-E41D1FDD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xmlns="" id="{985A7375-E3AF-4F5C-85AE-17E883295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0307F65-8304-4FA8-A841-D4D762541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xmlns="" id="{C8B8394C-136F-4E05-A002-D93A5E79C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53FB2EE-284F-4C87-AB3D-BBF87A9FA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9C1886-7ADE-4558-B17C-7B65E5401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72408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E95D989-81FA-4BAD-9AD5-E46CEDA91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795E88-490D-47CF-A198-AFE283CF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Mission Statement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56189E5-8A3E-4CFD-B71B-CCD0F8495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xmlns="" id="{EB781A80-1134-47E9-A24C-6E241583A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541034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387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98643D-6F1B-40E6-8C4C-22BD28F6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Purpose of RiverRun Gardens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D5239256-7501-4292-AF8A-D1FB5B8DC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288948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895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8386171-E87D-46AB-8718-4CE2A8874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26">
            <a:extLst>
              <a:ext uri="{FF2B5EF4-FFF2-40B4-BE49-F238E27FC236}">
                <a16:creationId xmlns:a16="http://schemas.microsoft.com/office/drawing/2014/main" xmlns="" id="{207CB456-8849-413C-8210-B663779A32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513936D-D1EB-4E42-A97F-942BA1F3DF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6BC22791-272D-4485-945F-C004CF5CB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5162"/>
            <a:ext cx="9144000" cy="2603274"/>
          </a:xfrm>
        </p:spPr>
        <p:txBody>
          <a:bodyPr>
            <a:normAutofit/>
          </a:bodyPr>
          <a:lstStyle/>
          <a:p>
            <a:r>
              <a:rPr lang="en-US" sz="5400" dirty="0"/>
              <a:t>Positive Impact to Community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xmlns="" id="{4EF91130-894F-4884-89DE-A0B755B9E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8088"/>
            <a:ext cx="9144000" cy="1393711"/>
          </a:xfrm>
        </p:spPr>
        <p:txBody>
          <a:bodyPr>
            <a:normAutofit/>
          </a:bodyPr>
          <a:lstStyle/>
          <a:p>
            <a:r>
              <a:rPr lang="en-US" dirty="0"/>
              <a:t>RiverRun Gardens will positively impact Newburyport by donating over a quarter of a million dollars</a:t>
            </a:r>
          </a:p>
        </p:txBody>
      </p:sp>
    </p:spTree>
    <p:extLst>
      <p:ext uri="{BB962C8B-B14F-4D97-AF65-F5344CB8AC3E}">
        <p14:creationId xmlns:p14="http://schemas.microsoft.com/office/powerpoint/2010/main" val="38938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12FE2-504B-4A75-9E80-610172C0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67" y="2187743"/>
            <a:ext cx="5293449" cy="2482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RiverRun Gardens will not be a nuisance to the city of Newburyport, its Citizens, businesses and abutters</a:t>
            </a:r>
          </a:p>
        </p:txBody>
      </p:sp>
      <p:pic>
        <p:nvPicPr>
          <p:cNvPr id="7" name="Graphic 6" descr="House">
            <a:extLst>
              <a:ext uri="{FF2B5EF4-FFF2-40B4-BE49-F238E27FC236}">
                <a16:creationId xmlns:a16="http://schemas.microsoft.com/office/drawing/2014/main" xmlns="" id="{D10521FD-88FC-46BC-9585-77957F944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9EB563EE-A24D-4944-B73C-2AAE6A0620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36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C6DD0E-B7F9-4F1E-82C8-6580B5CD6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Meet The Team</a:t>
            </a: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BBDD0F60-CC55-4631-B7BC-7852EF6EF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26" y="961812"/>
            <a:ext cx="5887746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8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3806F-36FF-46D9-ABCC-E243408C5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/>
              <a:t>Who Is RiverRun Gardens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4C4AA2EF-9A20-4757-9661-7CF2C521F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0060" y="1715781"/>
            <a:ext cx="3425957" cy="34259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F32484-0689-4BA8-9CE9-57A47D61C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n-US" sz="2000"/>
              <a:t>Family owned small business started by father and son</a:t>
            </a:r>
          </a:p>
          <a:p>
            <a:r>
              <a:rPr lang="en-US" sz="2000"/>
              <a:t>3 employees, will be offering additional jobs to local citizens</a:t>
            </a:r>
          </a:p>
          <a:p>
            <a:r>
              <a:rPr lang="en-US" sz="2000"/>
              <a:t>Focused on medicinal benefits and education of cannabis</a:t>
            </a:r>
          </a:p>
        </p:txBody>
      </p:sp>
    </p:spTree>
    <p:extLst>
      <p:ext uri="{BB962C8B-B14F-4D97-AF65-F5344CB8AC3E}">
        <p14:creationId xmlns:p14="http://schemas.microsoft.com/office/powerpoint/2010/main" val="3297406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85146B-9AC9-49C1-836D-797C592B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Edward X. DeSousa (Big Ed)</a:t>
            </a:r>
            <a:br>
              <a:rPr lang="en-US" sz="3400" kern="1200">
                <a:solidFill>
                  <a:srgbClr val="303030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Manager</a:t>
            </a:r>
          </a:p>
        </p:txBody>
      </p:sp>
      <p:pic>
        <p:nvPicPr>
          <p:cNvPr id="6" name="Picture Placeholder 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xmlns="" id="{35927DD6-86DD-45A9-9473-78882AD91F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121" y="965200"/>
            <a:ext cx="3989067" cy="398906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8E96CA-E2BD-4C52-9ACC-A5E29C303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4655" y="965199"/>
            <a:ext cx="4008101" cy="40204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000"/>
              <a:t>Owner RiverRun Gardens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000"/>
              <a:t>Started business in Newburyport 28 years ago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000"/>
              <a:t>Licensed Import &amp; Export legal matters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000"/>
              <a:t>Experience in distribution and logistics centers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293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CE9F10-2546-400F-AE8B-D0E2589C0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Edward M. DeSousa</a:t>
            </a:r>
            <a:br>
              <a:rPr lang="en-US" sz="3400" kern="1200">
                <a:solidFill>
                  <a:srgbClr val="303030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Operations</a:t>
            </a:r>
          </a:p>
        </p:txBody>
      </p:sp>
      <p:pic>
        <p:nvPicPr>
          <p:cNvPr id="10" name="Picture Placeholder 9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xmlns="" id="{AF49775B-387C-4055-BA28-F380228322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 r="5699"/>
          <a:stretch>
            <a:fillRect/>
          </a:stretch>
        </p:blipFill>
        <p:spPr>
          <a:xfrm>
            <a:off x="1396088" y="965200"/>
            <a:ext cx="5049134" cy="398906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455196-6EB1-460D-AC49-A3330C02E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4655" y="965199"/>
            <a:ext cx="4008101" cy="40204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000"/>
              <a:t>Owner RiverRun Gardens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000"/>
              <a:t>20 years information technology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000"/>
              <a:t>Experience in Financial, Consulting, Automotive &amp; non-profit sectors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000"/>
              <a:t>Cannabis Medical patient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92457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Custom</PresentationFormat>
  <Paragraphs>72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RiverRun Gardens</vt:lpstr>
      <vt:lpstr>Mission Statement</vt:lpstr>
      <vt:lpstr>Purpose of RiverRun Gardens</vt:lpstr>
      <vt:lpstr>Positive Impact to Community</vt:lpstr>
      <vt:lpstr>RiverRun Gardens will not be a nuisance to the city of Newburyport, its Citizens, businesses and abutters</vt:lpstr>
      <vt:lpstr>Meet The Team</vt:lpstr>
      <vt:lpstr>Who Is RiverRun Gardens</vt:lpstr>
      <vt:lpstr>Edward X. DeSousa (Big Ed) Manager</vt:lpstr>
      <vt:lpstr>Edward M. DeSousa Operations</vt:lpstr>
      <vt:lpstr>Jim Blanchette Master Grower</vt:lpstr>
      <vt:lpstr>Bob Peach Security Consultant</vt:lpstr>
      <vt:lpstr>Location</vt:lpstr>
      <vt:lpstr>Location</vt:lpstr>
      <vt:lpstr>Existing Structure</vt:lpstr>
      <vt:lpstr>Planned Upgrades</vt:lpstr>
      <vt:lpstr>Inspections</vt:lpstr>
      <vt:lpstr>Security </vt:lpstr>
      <vt:lpstr>Prevention of Diversion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RiverRun Gardens</dc:title>
  <dc:creator>Edward DeSousa</dc:creator>
  <cp:lastModifiedBy>Dianne Boisvert</cp:lastModifiedBy>
  <cp:revision>5</cp:revision>
  <dcterms:created xsi:type="dcterms:W3CDTF">2018-07-17T19:39:36Z</dcterms:created>
  <dcterms:modified xsi:type="dcterms:W3CDTF">2018-07-26T13:45:45Z</dcterms:modified>
</cp:coreProperties>
</file>