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2" r:id="rId7"/>
    <p:sldId id="263" r:id="rId8"/>
    <p:sldId id="264" r:id="rId9"/>
    <p:sldId id="265" r:id="rId10"/>
    <p:sldId id="268" r:id="rId11"/>
    <p:sldId id="257" r:id="rId12"/>
    <p:sldId id="266" r:id="rId13"/>
    <p:sldId id="267" r:id="rId14"/>
    <p:sldId id="25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ead" initials="LM" lastIdx="1" clrIdx="0">
    <p:extLst>
      <p:ext uri="{19B8F6BF-5375-455C-9EA6-DF929625EA0E}">
        <p15:presenceInfo xmlns:p15="http://schemas.microsoft.com/office/powerpoint/2012/main" userId="Lisa Me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6F16-8D87-461B-9739-C490A35C5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6D9C1-E894-4F9D-879A-8B5A7EEC4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B4B83-9D66-4ABF-8BDD-87A2F217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5E158-5464-4E32-A97D-63F9470B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EFED-AA8E-451B-9406-B14CEB34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BA28-971F-46FB-B2AA-C22B8CC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AC90A-FF57-459C-8B4B-4ECF033E6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9C457-D0E2-4E1D-8644-7D13C95E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21C69-B69E-4F5C-8160-C93B01C6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40787-4A32-4F41-8280-5A487F5F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A53A7-1C83-4F7C-9615-14921775A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6AD21-59B6-44A2-9193-59FA6EB8F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0212B-54EE-4403-BE38-D0D53E8F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2BE06-D4E9-4B58-BF4A-CF7AEFE5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5261C-463C-463D-9F62-65930319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DA5D-19EE-4A22-A8D6-345B2324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C3771-E0D8-454B-B243-8221B52FB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A900-D5D5-4111-8EB0-7CC1768C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8C8C-6C84-4759-8165-BA37F605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88886-EC41-4C45-AA56-5DB14E04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8094-D44E-4D17-A4DC-E876AD03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65E8A-56E9-4623-A018-A06827BAF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F8A71-1E80-4BB9-B2F0-B4D2048E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504E6-7A99-4EE1-ABD1-DD209BFB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02705-977D-413A-BE8C-6EE5320E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4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38F2-897C-472C-8759-9278AE90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9AC5D-494A-4262-94A6-4302EB745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A83C7-BE28-4D57-8325-6BC91891A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AF034-6ED6-43BC-85F2-36181A52E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0654F-650C-4C06-8D83-741E1622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E5868-0692-40FF-B27F-915855DE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3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4887-1B04-472D-979A-F6A34C1E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4E251-815C-43AA-A275-02F68273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B610D-EDC2-4C4A-9B7C-64E096F41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9234D-29C2-4206-84B9-E77D58A57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67201-A19D-471E-9BF5-531946F00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CEE9EF-A4ED-45DE-B698-8D7C741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DFFF2-BEE3-4100-BD68-E5E2BEBA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3F016-5845-4D98-BFD4-852847A0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3743-C539-42B6-8E11-A80FF886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3E5EE-42FC-4BCE-AC3C-0FC4A32A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5F50F-2DD8-4CDB-A9F5-FA734CBD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191C4-AAF8-4E31-A8E6-A561C83B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0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D7A20-C924-4FD0-8D65-651F8D47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45704-B09E-48AC-8BC8-2D974EDA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6233-896D-4292-84A7-EAEB4C17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49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B0E7-544C-4A35-B444-A75050F5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A586-CBE0-42D6-B864-00D96035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59069-32E8-4EDA-938D-00007D4D4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B0927-871A-4910-9E3F-09986B98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642FB-95FC-445D-93C2-D0D2A92A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AA19B-50CF-4892-B4C9-60052627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0648-9CA8-4264-A6A5-4D5C1DE20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E1B290-F018-4616-9529-6B366E558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7B96D-B329-42AA-8A39-CD2EC46FC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3A090-E13E-417A-B652-9AC6C0A9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F7A72-5695-4F0D-835A-4027D995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46C8B-9C9F-40DF-AEE2-ED380ECF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1F747-A060-447C-9222-87FE0AF7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9E687-7AA8-4B3A-97E7-61F73B154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14CF-7482-4D54-A96F-952F029D0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AEA77-143D-4773-A00D-99724685BEDC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551F0-FA02-4F0A-8863-B816E1466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045B2-49C5-4707-A31D-EA3B93DA8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B6883-07B7-46C4-AA29-66FA6A0F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212F4-EB46-4333-A3DF-5B25AA452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5792"/>
            <a:ext cx="9144000" cy="690108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35 Oakland Street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D9CA66-61EE-4F46-94B5-06B6391B6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5900"/>
            <a:ext cx="9144000" cy="377189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6,989 sq. ft. lot in the R2 district and DCOD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Pre-existing, nonconforming two-family use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Pre-existing, nonconforming lot area and frontage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Proposal to construct 2.5 story addition to rear of the existing residence by a common wall connector to relocate one unit from the existing residence to the new addition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DCOD does not apply as less than 25% of the exterior walls will be demolished (20.4%)</a:t>
            </a:r>
          </a:p>
        </p:txBody>
      </p:sp>
    </p:spTree>
    <p:extLst>
      <p:ext uri="{BB962C8B-B14F-4D97-AF65-F5344CB8AC3E}">
        <p14:creationId xmlns:p14="http://schemas.microsoft.com/office/powerpoint/2010/main" val="376208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60E9B7-38D3-45C8-8736-8C071C368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52466"/>
              </p:ext>
            </p:extLst>
          </p:nvPr>
        </p:nvGraphicFramePr>
        <p:xfrm>
          <a:off x="2429510" y="2050380"/>
          <a:ext cx="7853334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4065">
                  <a:extLst>
                    <a:ext uri="{9D8B030D-6E8A-4147-A177-3AD203B41FA5}">
                      <a16:colId xmlns:a16="http://schemas.microsoft.com/office/drawing/2014/main" val="2038462467"/>
                    </a:ext>
                  </a:extLst>
                </a:gridCol>
                <a:gridCol w="1853659">
                  <a:extLst>
                    <a:ext uri="{9D8B030D-6E8A-4147-A177-3AD203B41FA5}">
                      <a16:colId xmlns:a16="http://schemas.microsoft.com/office/drawing/2014/main" val="3683115672"/>
                    </a:ext>
                  </a:extLst>
                </a:gridCol>
                <a:gridCol w="1696098">
                  <a:extLst>
                    <a:ext uri="{9D8B030D-6E8A-4147-A177-3AD203B41FA5}">
                      <a16:colId xmlns:a16="http://schemas.microsoft.com/office/drawing/2014/main" val="2289845931"/>
                    </a:ext>
                  </a:extLst>
                </a:gridCol>
                <a:gridCol w="2919512">
                  <a:extLst>
                    <a:ext uri="{9D8B030D-6E8A-4147-A177-3AD203B41FA5}">
                      <a16:colId xmlns:a16="http://schemas.microsoft.com/office/drawing/2014/main" val="140737719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Address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Lot Size in Sq. Ft.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Use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Lot Coverage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2883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28940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14 Oakland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3,410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Two Family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28.5%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15474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15 Oakland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7,130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Two Family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34.4%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10938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 Oakland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8,870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Two-Family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695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21-23 Oakland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4,620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Two Family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28.4%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00177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 Oakland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10,220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Two-Family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16.5%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58556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 Oakland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7,760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Two-Family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17.0%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49360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 Oakland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10,088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Two Family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15.7%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30020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35 Oakland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6,989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Two Family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Proposed: 23.1%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79636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58029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Average: 7,386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Current Average: 21.9%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1495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3D4D9-32BA-4304-87A8-1E5FA5DD7E04}"/>
              </a:ext>
            </a:extLst>
          </p:cNvPr>
          <p:cNvSpPr txBox="1"/>
          <p:nvPr/>
        </p:nvSpPr>
        <p:spPr>
          <a:xfrm>
            <a:off x="2429510" y="511498"/>
            <a:ext cx="7440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Neighborhood Lot Coverages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030D7-3C3C-4288-8488-496884AF82FC}"/>
              </a:ext>
            </a:extLst>
          </p:cNvPr>
          <p:cNvSpPr txBox="1"/>
          <p:nvPr/>
        </p:nvSpPr>
        <p:spPr>
          <a:xfrm>
            <a:off x="2429510" y="1280939"/>
            <a:ext cx="699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allowable lot coverage in the R2: 25%</a:t>
            </a:r>
          </a:p>
        </p:txBody>
      </p:sp>
    </p:spTree>
    <p:extLst>
      <p:ext uri="{BB962C8B-B14F-4D97-AF65-F5344CB8AC3E}">
        <p14:creationId xmlns:p14="http://schemas.microsoft.com/office/powerpoint/2010/main" val="170997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388A00-E31E-492F-ABE2-6ABCAF88E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2" r="42060"/>
          <a:stretch/>
        </p:blipFill>
        <p:spPr>
          <a:xfrm rot="5400000">
            <a:off x="4344294" y="1713338"/>
            <a:ext cx="3064213" cy="430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outdoor, building, grass, old&#10;&#10;Description automatically generated">
            <a:extLst>
              <a:ext uri="{FF2B5EF4-FFF2-40B4-BE49-F238E27FC236}">
                <a16:creationId xmlns:a16="http://schemas.microsoft.com/office/drawing/2014/main" id="{2844E005-A1A8-435F-B86B-5E527D75F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152" y="2136370"/>
            <a:ext cx="4094806" cy="307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F432C7F-A3FE-4D9A-9C35-992A93DB6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3412" y="2061992"/>
            <a:ext cx="4094804" cy="321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E2EE74-7C52-4941-A19C-5497EC62E5B4}"/>
              </a:ext>
            </a:extLst>
          </p:cNvPr>
          <p:cNvSpPr txBox="1"/>
          <p:nvPr/>
        </p:nvSpPr>
        <p:spPr>
          <a:xfrm>
            <a:off x="3579779" y="243191"/>
            <a:ext cx="4961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35 </a:t>
            </a:r>
            <a:r>
              <a:rPr lang="en-US" sz="4000" dirty="0"/>
              <a:t>Oakland Street</a:t>
            </a:r>
          </a:p>
        </p:txBody>
      </p:sp>
    </p:spTree>
    <p:extLst>
      <p:ext uri="{BB962C8B-B14F-4D97-AF65-F5344CB8AC3E}">
        <p14:creationId xmlns:p14="http://schemas.microsoft.com/office/powerpoint/2010/main" val="62717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 going down the street&#10;&#10;Description automatically generated">
            <a:extLst>
              <a:ext uri="{FF2B5EF4-FFF2-40B4-BE49-F238E27FC236}">
                <a16:creationId xmlns:a16="http://schemas.microsoft.com/office/drawing/2014/main" id="{22FFAEF1-9006-4D05-89AF-F016DA5A0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703" y="1766989"/>
            <a:ext cx="4432029" cy="332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tall building&#10;&#10;Description automatically generated">
            <a:extLst>
              <a:ext uri="{FF2B5EF4-FFF2-40B4-BE49-F238E27FC236}">
                <a16:creationId xmlns:a16="http://schemas.microsoft.com/office/drawing/2014/main" id="{52EBA2C7-88F6-4EF2-827C-684EFBD64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1353" y="1815628"/>
            <a:ext cx="4432030" cy="332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view of a city street&#10;&#10;Description automatically generated">
            <a:extLst>
              <a:ext uri="{FF2B5EF4-FFF2-40B4-BE49-F238E27FC236}">
                <a16:creationId xmlns:a16="http://schemas.microsoft.com/office/drawing/2014/main" id="{5C5F0EAF-6DB3-4604-877A-5E23E13CE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0657" y="1773704"/>
            <a:ext cx="4445456" cy="3324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9FE00-7B3B-45AC-AD36-296957E25DAA}"/>
              </a:ext>
            </a:extLst>
          </p:cNvPr>
          <p:cNvSpPr txBox="1"/>
          <p:nvPr/>
        </p:nvSpPr>
        <p:spPr>
          <a:xfrm>
            <a:off x="3394953" y="223736"/>
            <a:ext cx="5262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Other Homes</a:t>
            </a:r>
          </a:p>
        </p:txBody>
      </p:sp>
    </p:spTree>
    <p:extLst>
      <p:ext uri="{BB962C8B-B14F-4D97-AF65-F5344CB8AC3E}">
        <p14:creationId xmlns:p14="http://schemas.microsoft.com/office/powerpoint/2010/main" val="52235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561FCF2-AB1E-4C25-94B9-A449F6630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052990"/>
              </p:ext>
            </p:extLst>
          </p:nvPr>
        </p:nvGraphicFramePr>
        <p:xfrm>
          <a:off x="0" y="66502"/>
          <a:ext cx="12192000" cy="679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561FCF2-AB1E-4C25-94B9-A449F6630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6502"/>
                        <a:ext cx="12192000" cy="6791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622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25E01A4-A553-4D32-B8CE-90B86BEEE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794903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25E01A4-A553-4D32-B8CE-90B86BEEE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186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D353D50-8791-4CDF-B74E-29EE2C4267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490276"/>
              </p:ext>
            </p:extLst>
          </p:nvPr>
        </p:nvGraphicFramePr>
        <p:xfrm>
          <a:off x="0" y="-1"/>
          <a:ext cx="12192000" cy="691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D353D50-8791-4CDF-B74E-29EE2C4267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192000" cy="6916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88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C828A8A-550C-4C4D-B7EF-764F5F2D5D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71512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C828A8A-550C-4C4D-B7EF-764F5F2D5D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351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042F483-9D90-47D5-B9B2-30D5018D2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1443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042F483-9D90-47D5-B9B2-30D5018D2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374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DEF167F-1A80-4AA8-8244-630909CFB4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209353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3" imgW="11058429" imgH="7705453" progId="AcroExch.Document.DC">
                  <p:embed/>
                </p:oleObj>
              </mc:Choice>
              <mc:Fallback>
                <p:oleObj name="Acrobat Document" r:id="rId3" imgW="11058429" imgH="77054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92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06F10C-8522-48E5-9353-6B127A3F4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28670"/>
            <a:ext cx="10042071" cy="5729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A294E-7240-4825-9E22-3C58BC932F90}"/>
              </a:ext>
            </a:extLst>
          </p:cNvPr>
          <p:cNvSpPr txBox="1"/>
          <p:nvPr/>
        </p:nvSpPr>
        <p:spPr>
          <a:xfrm>
            <a:off x="2367643" y="359229"/>
            <a:ext cx="711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Neighborhood</a:t>
            </a:r>
          </a:p>
        </p:txBody>
      </p:sp>
    </p:spTree>
    <p:extLst>
      <p:ext uri="{BB962C8B-B14F-4D97-AF65-F5344CB8AC3E}">
        <p14:creationId xmlns:p14="http://schemas.microsoft.com/office/powerpoint/2010/main" val="157444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70E499-085F-4181-B47F-AEEE4E8824B0}"/>
              </a:ext>
            </a:extLst>
          </p:cNvPr>
          <p:cNvSpPr txBox="1"/>
          <p:nvPr/>
        </p:nvSpPr>
        <p:spPr>
          <a:xfrm>
            <a:off x="2053244" y="141316"/>
            <a:ext cx="7672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Nonconforming Neighborhood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B1AAD-E860-460F-97A1-E65EA09B6E42}"/>
              </a:ext>
            </a:extLst>
          </p:cNvPr>
          <p:cNvSpPr txBox="1"/>
          <p:nvPr/>
        </p:nvSpPr>
        <p:spPr>
          <a:xfrm>
            <a:off x="1986742" y="910757"/>
            <a:ext cx="694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Minimum required lot size for single family in R2: 10,000 square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Minimum required lot size for two family in R2: 15,000 square feet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3F1C0A-1115-48F2-9EF7-6C51EB4CE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45092"/>
              </p:ext>
            </p:extLst>
          </p:nvPr>
        </p:nvGraphicFramePr>
        <p:xfrm>
          <a:off x="2373549" y="1825627"/>
          <a:ext cx="6949440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3086">
                  <a:extLst>
                    <a:ext uri="{9D8B030D-6E8A-4147-A177-3AD203B41FA5}">
                      <a16:colId xmlns:a16="http://schemas.microsoft.com/office/drawing/2014/main" val="12802018"/>
                    </a:ext>
                  </a:extLst>
                </a:gridCol>
                <a:gridCol w="1763938">
                  <a:extLst>
                    <a:ext uri="{9D8B030D-6E8A-4147-A177-3AD203B41FA5}">
                      <a16:colId xmlns:a16="http://schemas.microsoft.com/office/drawing/2014/main" val="2363758309"/>
                    </a:ext>
                  </a:extLst>
                </a:gridCol>
                <a:gridCol w="2362416">
                  <a:extLst>
                    <a:ext uri="{9D8B030D-6E8A-4147-A177-3AD203B41FA5}">
                      <a16:colId xmlns:a16="http://schemas.microsoft.com/office/drawing/2014/main" val="2258178154"/>
                    </a:ext>
                  </a:extLst>
                </a:gridCol>
              </a:tblGrid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Address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Lot Size in Sq. Ft.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Use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8381118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38710449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 Walnut (corner of Oakland)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6,500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8623430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5,780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03623779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18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5,400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82090655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22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4,190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64043754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24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1,830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80397643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26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6,530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0334441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29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5,650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85296370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31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3,380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32028648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33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3,620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65424984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37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3,520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Single Family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25213449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39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6,825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174005345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46 Monroe Street (corner of Oakland)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7,675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185141409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5530752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Average: 5,075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43158900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11679030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14 Oakland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3,410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Two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40747762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7,130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Two Family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30900065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19 Oakland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8,870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Two-Family</a:t>
                      </a: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5247249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21-23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4,620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Two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71040607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28 Oakland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10,220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Two-Family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05009442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30 Oakland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7,760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Two-Family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149572915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32 Oakland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10,088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Two Family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3865044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35 Oakland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6,989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Two Family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124137385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53338284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Average: 7,386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2620300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13247936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20 Oakland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10,809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Three-Family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6853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467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F4EAC7D8A04D468F29E75CF11E048E" ma:contentTypeVersion="13" ma:contentTypeDescription="Create a new document." ma:contentTypeScope="" ma:versionID="e6c0e0d0a419985ce81f17e977a131f3">
  <xsd:schema xmlns:xsd="http://www.w3.org/2001/XMLSchema" xmlns:xs="http://www.w3.org/2001/XMLSchema" xmlns:p="http://schemas.microsoft.com/office/2006/metadata/properties" xmlns:ns3="b1771e71-0b59-48dc-bfb8-1c12d2600290" xmlns:ns4="16c4b4e1-50ac-428e-9846-c4dda0eefb37" targetNamespace="http://schemas.microsoft.com/office/2006/metadata/properties" ma:root="true" ma:fieldsID="c27678b37917f0b01fb0b1f6c911a0a2" ns3:_="" ns4:_="">
    <xsd:import namespace="b1771e71-0b59-48dc-bfb8-1c12d2600290"/>
    <xsd:import namespace="16c4b4e1-50ac-428e-9846-c4dda0eefb3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71e71-0b59-48dc-bfb8-1c12d26002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4b4e1-50ac-428e-9846-c4dda0eefb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70DBC6-9AB9-4D3B-9A6D-A22280A8CC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AE6F56-93F9-427E-9B8E-BB0BB807AB5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8318A58-51F7-4CEF-B6AA-D9476DB8A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771e71-0b59-48dc-bfb8-1c12d2600290"/>
    <ds:schemaRef ds:uri="16c4b4e1-50ac-428e-9846-c4dda0eefb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323</Words>
  <Application>Microsoft Office PowerPoint</Application>
  <PresentationFormat>Widescreen</PresentationFormat>
  <Paragraphs>120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Acrobat Document</vt:lpstr>
      <vt:lpstr>35 Oakland Street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 Oakland Street</dc:title>
  <dc:creator>Maurica Miller</dc:creator>
  <cp:lastModifiedBy>Maurica Miller</cp:lastModifiedBy>
  <cp:revision>15</cp:revision>
  <dcterms:created xsi:type="dcterms:W3CDTF">2020-05-18T17:22:48Z</dcterms:created>
  <dcterms:modified xsi:type="dcterms:W3CDTF">2020-05-21T14:55:59Z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0x010100D4F4EAC7D8A04D468F29E75CF11E048E</vt:lpwstr>
  </property>
</Properties>
</file>