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38"/>
  </p:notesMasterIdLst>
  <p:sldIdLst>
    <p:sldId id="256" r:id="rId2"/>
    <p:sldId id="292" r:id="rId3"/>
    <p:sldId id="301" r:id="rId4"/>
    <p:sldId id="365" r:id="rId5"/>
    <p:sldId id="340" r:id="rId6"/>
    <p:sldId id="303" r:id="rId7"/>
    <p:sldId id="332" r:id="rId8"/>
    <p:sldId id="334" r:id="rId9"/>
    <p:sldId id="308" r:id="rId10"/>
    <p:sldId id="366" r:id="rId11"/>
    <p:sldId id="344" r:id="rId12"/>
    <p:sldId id="368" r:id="rId13"/>
    <p:sldId id="367" r:id="rId14"/>
    <p:sldId id="309" r:id="rId15"/>
    <p:sldId id="373" r:id="rId16"/>
    <p:sldId id="370" r:id="rId17"/>
    <p:sldId id="371" r:id="rId18"/>
    <p:sldId id="372" r:id="rId19"/>
    <p:sldId id="302" r:id="rId20"/>
    <p:sldId id="325" r:id="rId21"/>
    <p:sldId id="326" r:id="rId22"/>
    <p:sldId id="338" r:id="rId23"/>
    <p:sldId id="322" r:id="rId24"/>
    <p:sldId id="358" r:id="rId25"/>
    <p:sldId id="360" r:id="rId26"/>
    <p:sldId id="379" r:id="rId27"/>
    <p:sldId id="355" r:id="rId28"/>
    <p:sldId id="374" r:id="rId29"/>
    <p:sldId id="375" r:id="rId30"/>
    <p:sldId id="376" r:id="rId31"/>
    <p:sldId id="380" r:id="rId32"/>
    <p:sldId id="377" r:id="rId33"/>
    <p:sldId id="378" r:id="rId34"/>
    <p:sldId id="381" r:id="rId35"/>
    <p:sldId id="382" r:id="rId36"/>
    <p:sldId id="3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Grimmer"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D9"/>
    <a:srgbClr val="FFA7A7"/>
    <a:srgbClr val="221B33"/>
    <a:srgbClr val="F08136"/>
    <a:srgbClr val="240066"/>
    <a:srgbClr val="210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56BEB-B730-4100-870D-AF82356B067E}" v="88" dt="2018-07-18T14:13:41.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3395" autoAdjust="0"/>
  </p:normalViewPr>
  <p:slideViewPr>
    <p:cSldViewPr snapToGrid="0">
      <p:cViewPr varScale="1">
        <p:scale>
          <a:sx n="109" d="100"/>
          <a:sy n="109" d="100"/>
        </p:scale>
        <p:origin x="-48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Favazza" userId="552110770ec53577" providerId="LiveId" clId="{07756BEB-B730-4100-870D-AF82356B067E}"/>
    <pc:docChg chg="undo modSld">
      <pc:chgData name="Joel Favazza" userId="552110770ec53577" providerId="LiveId" clId="{07756BEB-B730-4100-870D-AF82356B067E}" dt="2018-07-18T14:13:41.168" v="29" actId="20577"/>
      <pc:docMkLst>
        <pc:docMk/>
      </pc:docMkLst>
      <pc:sldChg chg="modSp">
        <pc:chgData name="Joel Favazza" userId="552110770ec53577" providerId="LiveId" clId="{07756BEB-B730-4100-870D-AF82356B067E}" dt="2018-07-17T20:31:49.823" v="8" actId="20577"/>
        <pc:sldMkLst>
          <pc:docMk/>
          <pc:sldMk cId="1450369817" sldId="355"/>
        </pc:sldMkLst>
        <pc:spChg chg="mod">
          <ac:chgData name="Joel Favazza" userId="552110770ec53577" providerId="LiveId" clId="{07756BEB-B730-4100-870D-AF82356B067E}" dt="2018-07-17T20:31:49.823" v="8" actId="20577"/>
          <ac:spMkLst>
            <pc:docMk/>
            <pc:sldMk cId="1450369817" sldId="355"/>
            <ac:spMk id="7" creationId="{00000000-0000-0000-0000-000000000000}"/>
          </ac:spMkLst>
        </pc:spChg>
      </pc:sldChg>
      <pc:sldChg chg="modSp">
        <pc:chgData name="Joel Favazza" userId="552110770ec53577" providerId="LiveId" clId="{07756BEB-B730-4100-870D-AF82356B067E}" dt="2018-07-18T14:13:41.168" v="29" actId="20577"/>
        <pc:sldMkLst>
          <pc:docMk/>
          <pc:sldMk cId="3435075458" sldId="377"/>
        </pc:sldMkLst>
        <pc:spChg chg="mod">
          <ac:chgData name="Joel Favazza" userId="552110770ec53577" providerId="LiveId" clId="{07756BEB-B730-4100-870D-AF82356B067E}" dt="2018-07-18T14:13:41.168" v="29" actId="20577"/>
          <ac:spMkLst>
            <pc:docMk/>
            <pc:sldMk cId="3435075458" sldId="377"/>
            <ac:spMk id="7" creationId="{00000000-0000-0000-0000-000000000000}"/>
          </ac:spMkLst>
        </pc:spChg>
      </pc:sldChg>
    </pc:docChg>
  </pc:docChgLst>
  <pc:docChgLst>
    <pc:chgData name="Joel Favazza" userId="552110770ec53577" providerId="LiveId" clId="{A8A573CD-FB5B-432D-87F8-AF53EBD9A943}"/>
    <pc:docChg chg="redo custSel modSld">
      <pc:chgData name="Joel Favazza" userId="552110770ec53577" providerId="LiveId" clId="{A8A573CD-FB5B-432D-87F8-AF53EBD9A943}" dt="2018-07-17T20:13:01.230" v="57" actId="20577"/>
      <pc:docMkLst>
        <pc:docMk/>
      </pc:docMkLst>
      <pc:sldChg chg="modSp">
        <pc:chgData name="Joel Favazza" userId="552110770ec53577" providerId="LiveId" clId="{A8A573CD-FB5B-432D-87F8-AF53EBD9A943}" dt="2018-07-17T19:51:00.815" v="5" actId="6549"/>
        <pc:sldMkLst>
          <pc:docMk/>
          <pc:sldMk cId="1849653866" sldId="322"/>
        </pc:sldMkLst>
        <pc:spChg chg="mod">
          <ac:chgData name="Joel Favazza" userId="552110770ec53577" providerId="LiveId" clId="{A8A573CD-FB5B-432D-87F8-AF53EBD9A943}" dt="2018-07-17T19:51:00.815" v="5" actId="6549"/>
          <ac:spMkLst>
            <pc:docMk/>
            <pc:sldMk cId="1849653866" sldId="322"/>
            <ac:spMk id="3" creationId="{00000000-0000-0000-0000-000000000000}"/>
          </ac:spMkLst>
        </pc:spChg>
      </pc:sldChg>
      <pc:sldChg chg="modSp">
        <pc:chgData name="Joel Favazza" userId="552110770ec53577" providerId="LiveId" clId="{A8A573CD-FB5B-432D-87F8-AF53EBD9A943}" dt="2018-07-17T19:50:55.947" v="0" actId="20577"/>
        <pc:sldMkLst>
          <pc:docMk/>
          <pc:sldMk cId="2293261676" sldId="338"/>
        </pc:sldMkLst>
        <pc:spChg chg="mod">
          <ac:chgData name="Joel Favazza" userId="552110770ec53577" providerId="LiveId" clId="{A8A573CD-FB5B-432D-87F8-AF53EBD9A943}" dt="2018-07-17T19:50:55.947" v="0" actId="20577"/>
          <ac:spMkLst>
            <pc:docMk/>
            <pc:sldMk cId="2293261676" sldId="338"/>
            <ac:spMk id="3" creationId="{00000000-0000-0000-0000-000000000000}"/>
          </ac:spMkLst>
        </pc:spChg>
      </pc:sldChg>
      <pc:sldChg chg="modSp">
        <pc:chgData name="Joel Favazza" userId="552110770ec53577" providerId="LiveId" clId="{A8A573CD-FB5B-432D-87F8-AF53EBD9A943}" dt="2018-07-17T20:13:01.230" v="57" actId="20577"/>
        <pc:sldMkLst>
          <pc:docMk/>
          <pc:sldMk cId="4266366272" sldId="365"/>
        </pc:sldMkLst>
        <pc:spChg chg="mod">
          <ac:chgData name="Joel Favazza" userId="552110770ec53577" providerId="LiveId" clId="{A8A573CD-FB5B-432D-87F8-AF53EBD9A943}" dt="2018-07-17T20:13:01.230" v="57" actId="20577"/>
          <ac:spMkLst>
            <pc:docMk/>
            <pc:sldMk cId="4266366272" sldId="365"/>
            <ac:spMk id="3" creationId="{00000000-0000-0000-0000-000000000000}"/>
          </ac:spMkLst>
        </pc:spChg>
      </pc:sldChg>
      <pc:sldChg chg="modSp">
        <pc:chgData name="Joel Favazza" userId="552110770ec53577" providerId="LiveId" clId="{A8A573CD-FB5B-432D-87F8-AF53EBD9A943}" dt="2018-07-17T19:54:29.780" v="14" actId="20577"/>
        <pc:sldMkLst>
          <pc:docMk/>
          <pc:sldMk cId="3799176740" sldId="378"/>
        </pc:sldMkLst>
        <pc:spChg chg="mod">
          <ac:chgData name="Joel Favazza" userId="552110770ec53577" providerId="LiveId" clId="{A8A573CD-FB5B-432D-87F8-AF53EBD9A943}" dt="2018-07-17T19:54:29.780" v="14" actId="20577"/>
          <ac:spMkLst>
            <pc:docMk/>
            <pc:sldMk cId="3799176740" sldId="378"/>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4DEBA-C357-4D83-BB01-5CF15C4D04CB}" type="datetimeFigureOut">
              <a:rPr lang="en-US" smtClean="0"/>
              <a:t>07/26/18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F6578-08FD-4C53-938D-B6B332E5E82B}" type="slidenum">
              <a:rPr lang="en-US" smtClean="0"/>
              <a:t>‹#›</a:t>
            </a:fld>
            <a:endParaRPr lang="en-US" dirty="0"/>
          </a:p>
        </p:txBody>
      </p:sp>
    </p:spTree>
    <p:extLst>
      <p:ext uri="{BB962C8B-B14F-4D97-AF65-F5344CB8AC3E}">
        <p14:creationId xmlns:p14="http://schemas.microsoft.com/office/powerpoint/2010/main" val="3535774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1</a:t>
            </a:fld>
            <a:endParaRPr lang="en-US" dirty="0"/>
          </a:p>
        </p:txBody>
      </p:sp>
    </p:spTree>
    <p:extLst>
      <p:ext uri="{BB962C8B-B14F-4D97-AF65-F5344CB8AC3E}">
        <p14:creationId xmlns:p14="http://schemas.microsoft.com/office/powerpoint/2010/main" val="246984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23</a:t>
            </a:fld>
            <a:endParaRPr lang="en-US" dirty="0"/>
          </a:p>
        </p:txBody>
      </p:sp>
    </p:spTree>
    <p:extLst>
      <p:ext uri="{BB962C8B-B14F-4D97-AF65-F5344CB8AC3E}">
        <p14:creationId xmlns:p14="http://schemas.microsoft.com/office/powerpoint/2010/main" val="15925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committed to implementing sufficient security measures to deter and prevent unauthorized entrance into areas containing marijuana and theft of marijuana at our facility. In consultation with a leading security providers</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Agoge</a:t>
            </a:r>
            <a:r>
              <a:rPr lang="en-US" sz="1200" kern="1200" dirty="0">
                <a:solidFill>
                  <a:schemeClr val="tx1"/>
                </a:solidFill>
                <a:effectLst/>
                <a:latin typeface="+mn-lt"/>
                <a:ea typeface="+mn-ea"/>
                <a:cs typeface="+mn-cs"/>
              </a:rPr>
              <a:t> and American Alarm, we have developed a security plan that details that all medicine and assets will be secured against external threats.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limit access to all areas where marijuana will be cultivated, processed and stored to authorized dispensary agents. We will control access to secure areas though the use of access control devices, including high security </a:t>
            </a:r>
            <a:r>
              <a:rPr lang="en-US" sz="1200" kern="1200" dirty="0" err="1">
                <a:solidFill>
                  <a:schemeClr val="tx1"/>
                </a:solidFill>
                <a:effectLst/>
                <a:latin typeface="+mn-lt"/>
                <a:ea typeface="+mn-ea"/>
                <a:cs typeface="+mn-cs"/>
              </a:rPr>
              <a:t>iClass</a:t>
            </a:r>
            <a:r>
              <a:rPr lang="en-US" sz="1200" kern="1200" dirty="0">
                <a:solidFill>
                  <a:schemeClr val="tx1"/>
                </a:solidFill>
                <a:effectLst/>
                <a:latin typeface="+mn-lt"/>
                <a:ea typeface="+mn-ea"/>
                <a:cs typeface="+mn-cs"/>
              </a:rPr>
              <a:t> card and keypad readers which will ensure that access is limited to only authorized personnel. All staff will visibly display a company-issued identification card at all times while on-site and when making deliveries.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Visitor access will be strictly controlled. All outside vendors, contractors, and visitors must obtain and wear a visitor identification badge prior to entering any limited access area. All visitors will be escorted by a security associate at all times inside the enclosed, locked facility where marijuana is stored and/or cultivated. All visitors must be logged in and out; that log will be available for inspection by DPH at all times. All badges must be returned to the RMD upon exit.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use a state of the art security system that features an alarm system</a:t>
            </a:r>
            <a:r>
              <a:rPr lang="en-US" sz="1200" kern="1200" baseline="0" dirty="0">
                <a:solidFill>
                  <a:schemeClr val="tx1"/>
                </a:solidFill>
                <a:effectLst/>
                <a:latin typeface="+mn-lt"/>
                <a:ea typeface="+mn-ea"/>
                <a:cs typeface="+mn-cs"/>
              </a:rPr>
              <a:t> on all perimeter entry points and windows</a:t>
            </a:r>
            <a:r>
              <a:rPr lang="en-US" sz="1200" kern="1200" dirty="0">
                <a:solidFill>
                  <a:schemeClr val="tx1"/>
                </a:solidFill>
                <a:effectLst/>
                <a:latin typeface="+mn-lt"/>
                <a:ea typeface="+mn-ea"/>
                <a:cs typeface="+mn-cs"/>
              </a:rPr>
              <a:t>, including glass breaks for each window, door contacts for each perimeter door, and cameras with built-in motion detection in order to prevent and detect diversion, theft, or loss of marijuana, as well as unauthorized intrusion.  Our electronic monitoring system includes a failure notification system with constant system health checks that provide an audio and visual notification should a failure in the system occur.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Video cameras will be directed at all safes, vaults, sales areas, and areas where marijuana is cultivated, harvested, processed, prepared, stored, handled, or dispensed. In addition, exterior cameras will ensure monitoring of the property and surrounding area for suspicious behavior.  We also have designed</a:t>
            </a:r>
            <a:r>
              <a:rPr lang="en-US" sz="1200" kern="1200" baseline="0" dirty="0">
                <a:solidFill>
                  <a:schemeClr val="tx1"/>
                </a:solidFill>
                <a:effectLst/>
                <a:latin typeface="+mn-lt"/>
                <a:ea typeface="+mn-ea"/>
                <a:cs typeface="+mn-cs"/>
              </a:rPr>
              <a:t> a secure approach to the delivery/receipt of medicine at our facilities.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security personnel will be trained prior to deployment in industry standards and crime prevention. Security personnel will ensure that only eligible patients who comply with Our Code of Conduct and other dispensary policies are served and will patrol the area to ensure non-diversion and prevent use of medicine in public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24</a:t>
            </a:fld>
            <a:endParaRPr lang="en-US" dirty="0"/>
          </a:p>
        </p:txBody>
      </p:sp>
    </p:spTree>
    <p:extLst>
      <p:ext uri="{BB962C8B-B14F-4D97-AF65-F5344CB8AC3E}">
        <p14:creationId xmlns:p14="http://schemas.microsoft.com/office/powerpoint/2010/main" val="2322826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25</a:t>
            </a:fld>
            <a:endParaRPr lang="en-US" dirty="0"/>
          </a:p>
        </p:txBody>
      </p:sp>
    </p:spTree>
    <p:extLst>
      <p:ext uri="{BB962C8B-B14F-4D97-AF65-F5344CB8AC3E}">
        <p14:creationId xmlns:p14="http://schemas.microsoft.com/office/powerpoint/2010/main" val="181726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26</a:t>
            </a:fld>
            <a:endParaRPr lang="en-US" dirty="0"/>
          </a:p>
        </p:txBody>
      </p:sp>
    </p:spTree>
    <p:extLst>
      <p:ext uri="{BB962C8B-B14F-4D97-AF65-F5344CB8AC3E}">
        <p14:creationId xmlns:p14="http://schemas.microsoft.com/office/powerpoint/2010/main" val="785385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27</a:t>
            </a:fld>
            <a:endParaRPr lang="en-US" dirty="0"/>
          </a:p>
        </p:txBody>
      </p:sp>
    </p:spTree>
    <p:extLst>
      <p:ext uri="{BB962C8B-B14F-4D97-AF65-F5344CB8AC3E}">
        <p14:creationId xmlns:p14="http://schemas.microsoft.com/office/powerpoint/2010/main" val="734019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28</a:t>
            </a:fld>
            <a:endParaRPr lang="en-US" dirty="0"/>
          </a:p>
        </p:txBody>
      </p:sp>
    </p:spTree>
    <p:extLst>
      <p:ext uri="{BB962C8B-B14F-4D97-AF65-F5344CB8AC3E}">
        <p14:creationId xmlns:p14="http://schemas.microsoft.com/office/powerpoint/2010/main" val="3416845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29</a:t>
            </a:fld>
            <a:endParaRPr lang="en-US" dirty="0"/>
          </a:p>
        </p:txBody>
      </p:sp>
    </p:spTree>
    <p:extLst>
      <p:ext uri="{BB962C8B-B14F-4D97-AF65-F5344CB8AC3E}">
        <p14:creationId xmlns:p14="http://schemas.microsoft.com/office/powerpoint/2010/main" val="2715779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30</a:t>
            </a:fld>
            <a:endParaRPr lang="en-US" dirty="0"/>
          </a:p>
        </p:txBody>
      </p:sp>
    </p:spTree>
    <p:extLst>
      <p:ext uri="{BB962C8B-B14F-4D97-AF65-F5344CB8AC3E}">
        <p14:creationId xmlns:p14="http://schemas.microsoft.com/office/powerpoint/2010/main" val="2028374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31</a:t>
            </a:fld>
            <a:endParaRPr lang="en-US" dirty="0"/>
          </a:p>
        </p:txBody>
      </p:sp>
    </p:spTree>
    <p:extLst>
      <p:ext uri="{BB962C8B-B14F-4D97-AF65-F5344CB8AC3E}">
        <p14:creationId xmlns:p14="http://schemas.microsoft.com/office/powerpoint/2010/main" val="240609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32</a:t>
            </a:fld>
            <a:endParaRPr lang="en-US" dirty="0"/>
          </a:p>
        </p:txBody>
      </p:sp>
    </p:spTree>
    <p:extLst>
      <p:ext uri="{BB962C8B-B14F-4D97-AF65-F5344CB8AC3E}">
        <p14:creationId xmlns:p14="http://schemas.microsoft.com/office/powerpoint/2010/main" val="53271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w/ </a:t>
            </a:r>
            <a:r>
              <a:rPr lang="en-US" dirty="0" err="1"/>
              <a:t>Campanello</a:t>
            </a:r>
            <a:r>
              <a:rPr lang="en-US" baseline="0" dirty="0"/>
              <a:t> – March 17, 2016</a:t>
            </a:r>
            <a:endParaRPr lang="en-US" dirty="0"/>
          </a:p>
          <a:p>
            <a:r>
              <a:rPr lang="en-US" dirty="0"/>
              <a:t>-Meeting</a:t>
            </a:r>
            <a:r>
              <a:rPr lang="en-US" baseline="0" dirty="0"/>
              <a:t> w/ Gregg, Jim, and Chip – April 26, 2016</a:t>
            </a:r>
          </a:p>
          <a:p>
            <a:r>
              <a:rPr lang="en-US" baseline="0" dirty="0"/>
              <a:t>-Meeting w/ Gregg, Smith, McCarthy, PK, and Ryan – June 21, 2016</a:t>
            </a:r>
            <a:endParaRPr lang="en-US" dirty="0"/>
          </a:p>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5</a:t>
            </a:fld>
            <a:endParaRPr lang="en-US" dirty="0"/>
          </a:p>
        </p:txBody>
      </p:sp>
    </p:spTree>
    <p:extLst>
      <p:ext uri="{BB962C8B-B14F-4D97-AF65-F5344CB8AC3E}">
        <p14:creationId xmlns:p14="http://schemas.microsoft.com/office/powerpoint/2010/main" val="2972229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33</a:t>
            </a:fld>
            <a:endParaRPr lang="en-US" dirty="0"/>
          </a:p>
        </p:txBody>
      </p:sp>
    </p:spTree>
    <p:extLst>
      <p:ext uri="{BB962C8B-B14F-4D97-AF65-F5344CB8AC3E}">
        <p14:creationId xmlns:p14="http://schemas.microsoft.com/office/powerpoint/2010/main" val="1544492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34</a:t>
            </a:fld>
            <a:endParaRPr lang="en-US" dirty="0"/>
          </a:p>
        </p:txBody>
      </p:sp>
    </p:spTree>
    <p:extLst>
      <p:ext uri="{BB962C8B-B14F-4D97-AF65-F5344CB8AC3E}">
        <p14:creationId xmlns:p14="http://schemas.microsoft.com/office/powerpoint/2010/main" val="412494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35</a:t>
            </a:fld>
            <a:endParaRPr lang="en-US" dirty="0"/>
          </a:p>
        </p:txBody>
      </p:sp>
    </p:spTree>
    <p:extLst>
      <p:ext uri="{BB962C8B-B14F-4D97-AF65-F5344CB8AC3E}">
        <p14:creationId xmlns:p14="http://schemas.microsoft.com/office/powerpoint/2010/main" val="202448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36</a:t>
            </a:fld>
            <a:endParaRPr lang="en-US" dirty="0"/>
          </a:p>
        </p:txBody>
      </p:sp>
    </p:spTree>
    <p:extLst>
      <p:ext uri="{BB962C8B-B14F-4D97-AF65-F5344CB8AC3E}">
        <p14:creationId xmlns:p14="http://schemas.microsoft.com/office/powerpoint/2010/main" val="176871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13</a:t>
            </a:fld>
            <a:endParaRPr lang="en-US" dirty="0"/>
          </a:p>
        </p:txBody>
      </p:sp>
    </p:spTree>
    <p:extLst>
      <p:ext uri="{BB962C8B-B14F-4D97-AF65-F5344CB8AC3E}">
        <p14:creationId xmlns:p14="http://schemas.microsoft.com/office/powerpoint/2010/main" val="343496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16</a:t>
            </a:fld>
            <a:endParaRPr lang="en-US" dirty="0"/>
          </a:p>
        </p:txBody>
      </p:sp>
    </p:spTree>
    <p:extLst>
      <p:ext uri="{BB962C8B-B14F-4D97-AF65-F5344CB8AC3E}">
        <p14:creationId xmlns:p14="http://schemas.microsoft.com/office/powerpoint/2010/main" val="67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17</a:t>
            </a:fld>
            <a:endParaRPr lang="en-US" dirty="0"/>
          </a:p>
        </p:txBody>
      </p:sp>
    </p:spTree>
    <p:extLst>
      <p:ext uri="{BB962C8B-B14F-4D97-AF65-F5344CB8AC3E}">
        <p14:creationId xmlns:p14="http://schemas.microsoft.com/office/powerpoint/2010/main" val="265648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18</a:t>
            </a:fld>
            <a:endParaRPr lang="en-US" dirty="0"/>
          </a:p>
        </p:txBody>
      </p:sp>
    </p:spTree>
    <p:extLst>
      <p:ext uri="{BB962C8B-B14F-4D97-AF65-F5344CB8AC3E}">
        <p14:creationId xmlns:p14="http://schemas.microsoft.com/office/powerpoint/2010/main" val="235423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HVV has entered into a 10 year consulting agreement with 4Front Advisors to help ensure our long-term viability. </a:t>
            </a:r>
          </a:p>
          <a:p>
            <a:endParaRPr lang="en-US" dirty="0"/>
          </a:p>
          <a:p>
            <a:r>
              <a:rPr lang="en-US" dirty="0"/>
              <a:t>4Front is a leading consulting firm with substantial expertise in operating and advising best-in-class medical marijuana dispensaries, enabling us to establish an organization dedicated to adhering to the highest operational standards. </a:t>
            </a:r>
          </a:p>
          <a:p>
            <a:endParaRPr lang="en-US" dirty="0"/>
          </a:p>
          <a:p>
            <a:r>
              <a:rPr lang="en-US" dirty="0"/>
              <a:t>4Front has developed the most comprehensive set of operating policies and procedures available by leveraging the best practices of leading dispensary operators. These solutions have been developed according to principles followed by some of the country's most successful retail chains and tailored to the cannabis industry. </a:t>
            </a:r>
          </a:p>
        </p:txBody>
      </p:sp>
      <p:sp>
        <p:nvSpPr>
          <p:cNvPr id="4" name="Slide Number Placeholder 3"/>
          <p:cNvSpPr>
            <a:spLocks noGrp="1"/>
          </p:cNvSpPr>
          <p:nvPr>
            <p:ph type="sldNum" sz="quarter" idx="10"/>
          </p:nvPr>
        </p:nvSpPr>
        <p:spPr/>
        <p:txBody>
          <a:bodyPr/>
          <a:lstStyle/>
          <a:p>
            <a:fld id="{411F6578-08FD-4C53-938D-B6B332E5E82B}" type="slidenum">
              <a:rPr lang="en-US" smtClean="0"/>
              <a:t>19</a:t>
            </a:fld>
            <a:endParaRPr lang="en-US" dirty="0"/>
          </a:p>
        </p:txBody>
      </p:sp>
    </p:spTree>
    <p:extLst>
      <p:ext uri="{BB962C8B-B14F-4D97-AF65-F5344CB8AC3E}">
        <p14:creationId xmlns:p14="http://schemas.microsoft.com/office/powerpoint/2010/main" val="897861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mentioned</a:t>
            </a:r>
            <a:r>
              <a:rPr lang="en-US" sz="1200" kern="1200" baseline="0" dirty="0">
                <a:solidFill>
                  <a:schemeClr val="tx1"/>
                </a:solidFill>
                <a:effectLst/>
                <a:latin typeface="+mn-lt"/>
                <a:ea typeface="+mn-ea"/>
                <a:cs typeface="+mn-cs"/>
              </a:rPr>
              <a:t> earlier, 4Front is a leader in the medical marijuana consulting industry. We have substantial expertise in establishing and advising professional, high-end, operationally compliant</a:t>
            </a:r>
            <a:r>
              <a:rPr lang="en-US" sz="1200" kern="1200" dirty="0">
                <a:solidFill>
                  <a:schemeClr val="tx1"/>
                </a:solidFill>
                <a:effectLst/>
                <a:latin typeface="+mn-lt"/>
                <a:ea typeface="+mn-ea"/>
                <a:cs typeface="+mn-cs"/>
              </a:rPr>
              <a:t> medical marijuana facilities.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seek to empower local owners who show the capacity to set a new standard for excellence in this industry, something we have found in Happy Valley</a:t>
            </a:r>
            <a:r>
              <a:rPr lang="en-US" sz="1200" kern="1200" baseline="0" dirty="0">
                <a:solidFill>
                  <a:schemeClr val="tx1"/>
                </a:solidFill>
                <a:effectLst/>
                <a:latin typeface="+mn-lt"/>
                <a:ea typeface="+mn-ea"/>
                <a:cs typeface="+mn-cs"/>
              </a:rPr>
              <a:t> Ventures </a:t>
            </a:r>
            <a:r>
              <a:rPr lang="en-US" sz="1200" kern="1200" dirty="0">
                <a:solidFill>
                  <a:schemeClr val="tx1"/>
                </a:solidFill>
                <a:effectLst/>
                <a:latin typeface="+mn-lt"/>
                <a:ea typeface="+mn-ea"/>
                <a:cs typeface="+mn-cs"/>
              </a:rPr>
              <a:t>and their impressive team.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4Front and our team have a successful track record of helping to establish some of the most respected retail dispensaries in California, Arizona, Rhode Island,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Washington DC, Illinois</a:t>
            </a:r>
            <a:r>
              <a:rPr lang="en-US" sz="1200" kern="1200" baseline="0" dirty="0">
                <a:solidFill>
                  <a:schemeClr val="tx1"/>
                </a:solidFill>
                <a:effectLst/>
                <a:latin typeface="+mn-lt"/>
                <a:ea typeface="+mn-ea"/>
                <a:cs typeface="+mn-cs"/>
              </a:rPr>
              <a:t> and Nevada. </a:t>
            </a:r>
            <a:r>
              <a:rPr lang="en-US" sz="1200" kern="1200" dirty="0">
                <a:solidFill>
                  <a:schemeClr val="tx1"/>
                </a:solidFill>
                <a:effectLst/>
                <a:latin typeface="+mn-lt"/>
                <a:ea typeface="+mn-ea"/>
                <a:cs typeface="+mn-cs"/>
              </a:rPr>
              <a:t> We’ve assembled a talented team with expertise in best practice operations and protocol development from the medical cannabis, retail, and hospitality industries, and we’ve spent millions of dollars developing operational and training protocols, including a comprehensive set of operations manuals, in order to create the most professional medical dispensary model in the industry.</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Compliance is the foundation of 4Front Advisors.  We</a:t>
            </a:r>
            <a:r>
              <a:rPr lang="en-US" sz="1200" kern="1200" baseline="0" dirty="0">
                <a:solidFill>
                  <a:schemeClr val="tx1"/>
                </a:solidFill>
                <a:effectLst/>
                <a:latin typeface="+mn-lt"/>
                <a:ea typeface="+mn-ea"/>
                <a:cs typeface="+mn-cs"/>
              </a:rPr>
              <a:t> understand the importance of regulatory compliance within </a:t>
            </a:r>
            <a:r>
              <a:rPr lang="en-US" sz="1200" kern="1200" dirty="0">
                <a:solidFill>
                  <a:schemeClr val="tx1"/>
                </a:solidFill>
                <a:effectLst/>
                <a:latin typeface="+mn-lt"/>
                <a:ea typeface="+mn-ea"/>
                <a:cs typeface="+mn-cs"/>
              </a:rPr>
              <a:t>this strictly governed industry. As</a:t>
            </a:r>
            <a:r>
              <a:rPr lang="en-US" sz="1200" kern="1200" baseline="0" dirty="0">
                <a:solidFill>
                  <a:schemeClr val="tx1"/>
                </a:solidFill>
                <a:effectLst/>
                <a:latin typeface="+mn-lt"/>
                <a:ea typeface="+mn-ea"/>
                <a:cs typeface="+mn-cs"/>
              </a:rPr>
              <a:t> part of our relationship with HVV, we will provide </a:t>
            </a:r>
            <a:r>
              <a:rPr lang="en-US" sz="1200" kern="1200" dirty="0">
                <a:solidFill>
                  <a:schemeClr val="tx1"/>
                </a:solidFill>
                <a:effectLst/>
                <a:latin typeface="+mn-lt"/>
                <a:ea typeface="+mn-ea"/>
                <a:cs typeface="+mn-cs"/>
              </a:rPr>
              <a:t>policies and procedures designed</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establish and maintain compliant operations in the following areas: inventory tracking;</a:t>
            </a:r>
            <a:r>
              <a:rPr lang="en-US" sz="1200" kern="1200" baseline="0" dirty="0">
                <a:solidFill>
                  <a:schemeClr val="tx1"/>
                </a:solidFill>
                <a:effectLst/>
                <a:latin typeface="+mn-lt"/>
                <a:ea typeface="+mn-ea"/>
                <a:cs typeface="+mn-cs"/>
              </a:rPr>
              <a:t> patient record keeping; reporting practices to local agencies; medicine testing; patient education; and staff licensing.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21</a:t>
            </a:fld>
            <a:endParaRPr lang="en-US" dirty="0"/>
          </a:p>
        </p:txBody>
      </p:sp>
    </p:spTree>
    <p:extLst>
      <p:ext uri="{BB962C8B-B14F-4D97-AF65-F5344CB8AC3E}">
        <p14:creationId xmlns:p14="http://schemas.microsoft.com/office/powerpoint/2010/main" val="212078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6578-08FD-4C53-938D-B6B332E5E82B}" type="slidenum">
              <a:rPr lang="en-US" smtClean="0"/>
              <a:t>22</a:t>
            </a:fld>
            <a:endParaRPr lang="en-US" dirty="0"/>
          </a:p>
        </p:txBody>
      </p:sp>
    </p:spTree>
    <p:extLst>
      <p:ext uri="{BB962C8B-B14F-4D97-AF65-F5344CB8AC3E}">
        <p14:creationId xmlns:p14="http://schemas.microsoft.com/office/powerpoint/2010/main" val="106755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07DAE3-1BD2-49CF-9372-BE3A0F623DD1}" type="datetime1">
              <a:rPr lang="en-US" smtClean="0"/>
              <a:t>07/26/18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113027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00FD5F-40A7-491C-AE56-5C3C656C9DB4}" type="datetime1">
              <a:rPr lang="en-US" smtClean="0"/>
              <a:t>07/26/18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389486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6CFD2B-0F08-46F8-9B5A-98347E6817E1}" type="datetime1">
              <a:rPr lang="en-US" smtClean="0"/>
              <a:t>07/26/18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402616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31D63D-DD2C-4F00-80B0-B088466D6646}" type="datetime1">
              <a:rPr lang="en-US" smtClean="0"/>
              <a:t>07/26/18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60775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F97767-C491-4B6F-91B7-534C885E7AF1}" type="datetime1">
              <a:rPr lang="en-US" smtClean="0"/>
              <a:t>07/26/18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289710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5641FC-6947-4F7D-808F-3A7DE67E2BC0}" type="datetime1">
              <a:rPr lang="en-US" smtClean="0"/>
              <a:t>07/26/18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37177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D485E2-6751-46C7-9932-A7E1D1754B80}" type="datetime1">
              <a:rPr lang="en-US" smtClean="0"/>
              <a:t>07/26/18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120589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74985-59A4-42D0-9A34-368923B5EDD3}" type="datetime1">
              <a:rPr lang="en-US" smtClean="0"/>
              <a:t>07/26/18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106046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9C5B2-37A8-4C30-8A23-4DE752D8E38A}" type="datetime1">
              <a:rPr lang="en-US" smtClean="0"/>
              <a:t>07/26/18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192226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3370A1-49EB-410D-B6AA-C322C37D0D1E}" type="datetime1">
              <a:rPr lang="en-US" smtClean="0"/>
              <a:t>07/26/18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222586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A71404-7711-46EB-B9E9-28BDDB69D28F}" type="datetime1">
              <a:rPr lang="en-US" smtClean="0"/>
              <a:t>07/26/18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DDA097-6273-40DA-85B0-E224B39AADEB}" type="slidenum">
              <a:rPr lang="en-US" smtClean="0"/>
              <a:t>‹#›</a:t>
            </a:fld>
            <a:endParaRPr lang="en-US" dirty="0"/>
          </a:p>
        </p:txBody>
      </p:sp>
    </p:spTree>
    <p:extLst>
      <p:ext uri="{BB962C8B-B14F-4D97-AF65-F5344CB8AC3E}">
        <p14:creationId xmlns:p14="http://schemas.microsoft.com/office/powerpoint/2010/main" val="388030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9F20C-DE12-4EDB-88DD-850FEF6F89C1}" type="datetime1">
              <a:rPr lang="en-US" smtClean="0"/>
              <a:t>07/26/18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A097-6273-40DA-85B0-E224B39AADEB}" type="slidenum">
              <a:rPr lang="en-US" smtClean="0"/>
              <a:t>‹#›</a:t>
            </a:fld>
            <a:endParaRPr lang="en-US" dirty="0"/>
          </a:p>
        </p:txBody>
      </p:sp>
    </p:spTree>
    <p:extLst>
      <p:ext uri="{BB962C8B-B14F-4D97-AF65-F5344CB8AC3E}">
        <p14:creationId xmlns:p14="http://schemas.microsoft.com/office/powerpoint/2010/main" val="35761281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hyperlink" Target="http://4frontventures.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91000">
              <a:schemeClr val="bg1"/>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685" y="2710330"/>
            <a:ext cx="7688028" cy="4011145"/>
          </a:xfrm>
          <a:prstGeom prst="rect">
            <a:avLst/>
          </a:prstGeom>
          <a:effectLst>
            <a:softEdge rad="76200"/>
          </a:effectLst>
        </p:spPr>
      </p:pic>
      <p:sp>
        <p:nvSpPr>
          <p:cNvPr id="2" name="Title 1"/>
          <p:cNvSpPr>
            <a:spLocks noGrp="1"/>
          </p:cNvSpPr>
          <p:nvPr>
            <p:ph type="ctrTitle"/>
          </p:nvPr>
        </p:nvSpPr>
        <p:spPr>
          <a:xfrm>
            <a:off x="452872" y="2012472"/>
            <a:ext cx="8768443" cy="840923"/>
          </a:xfrm>
        </p:spPr>
        <p:txBody>
          <a:bodyPr>
            <a:normAutofit fontScale="90000"/>
          </a:bodyPr>
          <a:lstStyle/>
          <a:p>
            <a:pPr algn="l"/>
            <a:r>
              <a:rPr lang="en-US" sz="4800" dirty="0">
                <a:solidFill>
                  <a:schemeClr val="bg1"/>
                </a:solidFill>
                <a:latin typeface="Franklin Gothic Medium" panose="020B0603020102020204" pitchFamily="34" charset="0"/>
              </a:rPr>
              <a:t/>
            </a:r>
            <a:br>
              <a:rPr lang="en-US" sz="4800" dirty="0">
                <a:solidFill>
                  <a:schemeClr val="bg1"/>
                </a:solidFill>
                <a:latin typeface="Franklin Gothic Medium" panose="020B0603020102020204" pitchFamily="34" charset="0"/>
              </a:rPr>
            </a:br>
            <a:r>
              <a:rPr lang="en-US" sz="4800" dirty="0">
                <a:solidFill>
                  <a:schemeClr val="bg1"/>
                </a:solidFill>
                <a:latin typeface="Franklin Gothic Medium" panose="020B0603020102020204" pitchFamily="34" charset="0"/>
              </a:rPr>
              <a:t>HVV Massachusetts, Inc.</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a:t>
            </a:fld>
            <a:endParaRPr lang="en-US" dirty="0">
              <a:solidFill>
                <a:schemeClr val="bg1"/>
              </a:solidFill>
              <a:latin typeface="Franklin Gothic Medium" panose="020B06030201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2872" y="429872"/>
            <a:ext cx="5700446" cy="14920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2872" y="2853395"/>
            <a:ext cx="6096000" cy="1200329"/>
          </a:xfrm>
          <a:prstGeom prst="rect">
            <a:avLst/>
          </a:prstGeom>
        </p:spPr>
        <p:txBody>
          <a:bodyPr>
            <a:spAutoFit/>
          </a:bodyPr>
          <a:lstStyle/>
          <a:p>
            <a:r>
              <a:rPr lang="en-US" dirty="0">
                <a:solidFill>
                  <a:schemeClr val="bg1"/>
                </a:solidFill>
                <a:latin typeface="Franklin Gothic Medium" panose="020B0603020102020204" pitchFamily="34" charset="0"/>
              </a:rPr>
              <a:t>Planning Board – Public Hearing</a:t>
            </a:r>
          </a:p>
          <a:p>
            <a:r>
              <a:rPr lang="en-US" dirty="0">
                <a:solidFill>
                  <a:schemeClr val="bg1"/>
                </a:solidFill>
                <a:latin typeface="Franklin Gothic Medium" panose="020B0603020102020204" pitchFamily="34" charset="0"/>
              </a:rPr>
              <a:t>Newburyport, Massachusetts</a:t>
            </a:r>
          </a:p>
          <a:p>
            <a:endParaRPr lang="en-US" dirty="0">
              <a:solidFill>
                <a:schemeClr val="bg1"/>
              </a:solidFill>
              <a:latin typeface="Franklin Gothic Medium" panose="020B0603020102020204" pitchFamily="34" charset="0"/>
            </a:endParaRPr>
          </a:p>
          <a:p>
            <a:r>
              <a:rPr lang="en-US" dirty="0">
                <a:solidFill>
                  <a:schemeClr val="bg1"/>
                </a:solidFill>
                <a:latin typeface="Franklin Gothic Medium" panose="020B0603020102020204" pitchFamily="34" charset="0"/>
              </a:rPr>
              <a:t>July 18, 2018</a:t>
            </a:r>
          </a:p>
        </p:txBody>
      </p:sp>
    </p:spTree>
    <p:extLst>
      <p:ext uri="{BB962C8B-B14F-4D97-AF65-F5344CB8AC3E}">
        <p14:creationId xmlns:p14="http://schemas.microsoft.com/office/powerpoint/2010/main" val="314387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 y="291973"/>
            <a:ext cx="11585448" cy="1325563"/>
          </a:xfrm>
        </p:spPr>
        <p:txBody>
          <a:bodyPr/>
          <a:lstStyle/>
          <a:p>
            <a:r>
              <a:rPr lang="en-US" dirty="0">
                <a:solidFill>
                  <a:srgbClr val="C00000"/>
                </a:solidFill>
                <a:latin typeface="Franklin Gothic Medium" panose="020B0603020102020204" pitchFamily="34" charset="0"/>
              </a:rPr>
              <a:t>2 Opportunity Way– Existing Conditions</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10</a:t>
            </a:fld>
            <a:endParaRPr lang="en-US" dirty="0">
              <a:solidFill>
                <a:schemeClr val="bg1"/>
              </a:solidFill>
              <a:latin typeface="Franklin Gothic Medium" panose="020B06030201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543" y="1288811"/>
            <a:ext cx="8846201" cy="5277216"/>
          </a:xfrm>
          <a:prstGeom prst="rect">
            <a:avLst/>
          </a:prstGeom>
          <a:effectLst>
            <a:outerShdw blurRad="114300" dist="50800" dir="2700000" sx="102000" sy="102000" algn="tl" rotWithShape="0">
              <a:prstClr val="black">
                <a:alpha val="40000"/>
              </a:prstClr>
            </a:outerShdw>
            <a:softEdge rad="63500"/>
          </a:effectLst>
        </p:spPr>
      </p:pic>
      <p:pic>
        <p:nvPicPr>
          <p:cNvPr id="10" name="Picture 9">
            <a:extLst>
              <a:ext uri="{FF2B5EF4-FFF2-40B4-BE49-F238E27FC236}">
                <a16:creationId xmlns:a16="http://schemas.microsoft.com/office/drawing/2014/main" xmlns="" id="{736DC799-B99C-4905-B010-4C916D374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11" name="Rectangle 10">
            <a:extLst>
              <a:ext uri="{FF2B5EF4-FFF2-40B4-BE49-F238E27FC236}">
                <a16:creationId xmlns:a16="http://schemas.microsoft.com/office/drawing/2014/main" xmlns="" id="{D802B032-2371-40C1-BDDC-A5539A819F7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64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47" y="41492"/>
            <a:ext cx="10162522" cy="6775014"/>
          </a:xfrm>
          <a:prstGeom prst="rect">
            <a:avLst/>
          </a:prstGeom>
        </p:spPr>
      </p:pic>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solidFill>
                  <a:srgbClr val="C00000"/>
                </a:solidFill>
                <a:latin typeface="Franklin Gothic Medium" panose="020B0603020102020204" pitchFamily="34" charset="0"/>
              </a:rPr>
              <a:t>2 Opportunity Way – Existing Site</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11</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8E51AB51-F6CD-49D9-87B9-B5ABDC719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F55F227F-6C17-470C-927A-D03F1D3C0A2E}"/>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521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47" y="41628"/>
            <a:ext cx="10162522" cy="6774744"/>
          </a:xfrm>
          <a:prstGeom prst="rect">
            <a:avLst/>
          </a:prstGeom>
        </p:spPr>
      </p:pic>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solidFill>
                  <a:srgbClr val="C00000"/>
                </a:solidFill>
                <a:latin typeface="Franklin Gothic Medium" panose="020B0603020102020204" pitchFamily="34" charset="0"/>
              </a:rPr>
              <a:t>2 Opportunity Way – Proposed Site</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12</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97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17" y="-1980830"/>
            <a:ext cx="15642841" cy="10428144"/>
          </a:xfrm>
          <a:prstGeom prst="rect">
            <a:avLst/>
          </a:prstGeom>
        </p:spPr>
      </p:pic>
      <p:sp>
        <p:nvSpPr>
          <p:cNvPr id="2" name="Title 1"/>
          <p:cNvSpPr>
            <a:spLocks noGrp="1"/>
          </p:cNvSpPr>
          <p:nvPr>
            <p:ph type="title"/>
          </p:nvPr>
        </p:nvSpPr>
        <p:spPr>
          <a:xfrm>
            <a:off x="1201057" y="803304"/>
            <a:ext cx="10990943" cy="1325563"/>
          </a:xfrm>
          <a:effectLst>
            <a:outerShdw blurRad="50800" dist="38100" dir="2700000" algn="tl" rotWithShape="0">
              <a:prstClr val="black">
                <a:alpha val="40000"/>
              </a:prstClr>
            </a:outerShdw>
          </a:effectLst>
        </p:spPr>
        <p:txBody>
          <a:bodyPr>
            <a:normAutofit fontScale="90000"/>
          </a:bodyPr>
          <a:lstStyle/>
          <a:p>
            <a:r>
              <a:rPr lang="en-US" dirty="0">
                <a:solidFill>
                  <a:srgbClr val="C00000"/>
                </a:solidFill>
                <a:latin typeface="Franklin Gothic Medium" panose="020B0603020102020204" pitchFamily="34" charset="0"/>
              </a:rPr>
              <a:t>								2 Opportunity 								Way – Site Plan</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13</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55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4" y="136525"/>
            <a:ext cx="10162522" cy="6775014"/>
          </a:xfrm>
          <a:prstGeom prst="rect">
            <a:avLst/>
          </a:prstGeom>
        </p:spPr>
      </p:pic>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solidFill>
                  <a:srgbClr val="C00000"/>
                </a:solidFill>
                <a:latin typeface="Franklin Gothic Medium" panose="020B0603020102020204" pitchFamily="34" charset="0"/>
              </a:rPr>
              <a:t>2 Opportunity Way – Existing Ground Floor</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14</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44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136" y="136525"/>
            <a:ext cx="10162520" cy="6775014"/>
          </a:xfrm>
          <a:prstGeom prst="rect">
            <a:avLst/>
          </a:prstGeom>
        </p:spPr>
      </p:pic>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solidFill>
                  <a:srgbClr val="C00000"/>
                </a:solidFill>
                <a:latin typeface="Franklin Gothic Medium" panose="020B0603020102020204" pitchFamily="34" charset="0"/>
              </a:rPr>
              <a:t>2 Opportunity Way – Existing Second Floor</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15</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883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4" y="-598747"/>
            <a:ext cx="12083240" cy="8055493"/>
          </a:xfrm>
          <a:prstGeom prst="rect">
            <a:avLst/>
          </a:prstGeom>
        </p:spPr>
      </p:pic>
      <p:sp>
        <p:nvSpPr>
          <p:cNvPr id="2" name="Title 1"/>
          <p:cNvSpPr>
            <a:spLocks noGrp="1"/>
          </p:cNvSpPr>
          <p:nvPr>
            <p:ph type="title"/>
          </p:nvPr>
        </p:nvSpPr>
        <p:spPr>
          <a:xfrm>
            <a:off x="134679" y="228599"/>
            <a:ext cx="10730350" cy="1542143"/>
          </a:xfrm>
          <a:effectLst>
            <a:outerShdw blurRad="50800" dist="38100" dir="2700000" algn="tl" rotWithShape="0">
              <a:prstClr val="black">
                <a:alpha val="40000"/>
              </a:prstClr>
            </a:outerShdw>
          </a:effectLst>
        </p:spPr>
        <p:txBody>
          <a:bodyPr>
            <a:normAutofit fontScale="90000"/>
          </a:bodyPr>
          <a:lstStyle/>
          <a:p>
            <a:r>
              <a:rPr lang="en-US" dirty="0">
                <a:solidFill>
                  <a:srgbClr val="C00000"/>
                </a:solidFill>
                <a:latin typeface="Franklin Gothic Medium" panose="020B0603020102020204" pitchFamily="34" charset="0"/>
              </a:rPr>
              <a:t>2 Opportunity</a:t>
            </a:r>
            <a:br>
              <a:rPr lang="en-US" dirty="0">
                <a:solidFill>
                  <a:srgbClr val="C00000"/>
                </a:solidFill>
                <a:latin typeface="Franklin Gothic Medium" panose="020B0603020102020204" pitchFamily="34" charset="0"/>
              </a:rPr>
            </a:br>
            <a:r>
              <a:rPr lang="en-US" dirty="0">
                <a:solidFill>
                  <a:srgbClr val="C00000"/>
                </a:solidFill>
                <a:latin typeface="Franklin Gothic Medium" panose="020B0603020102020204" pitchFamily="34" charset="0"/>
              </a:rPr>
              <a:t>Way – Proposed</a:t>
            </a:r>
            <a:br>
              <a:rPr lang="en-US" dirty="0">
                <a:solidFill>
                  <a:srgbClr val="C00000"/>
                </a:solidFill>
                <a:latin typeface="Franklin Gothic Medium" panose="020B0603020102020204" pitchFamily="34" charset="0"/>
              </a:rPr>
            </a:br>
            <a:r>
              <a:rPr lang="en-US" dirty="0">
                <a:solidFill>
                  <a:srgbClr val="C00000"/>
                </a:solidFill>
                <a:latin typeface="Franklin Gothic Medium" panose="020B0603020102020204" pitchFamily="34" charset="0"/>
              </a:rPr>
              <a:t>Ground Floor</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16</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458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046" y="0"/>
            <a:ext cx="17054731" cy="11369820"/>
          </a:xfrm>
          <a:prstGeom prst="rect">
            <a:avLst/>
          </a:prstGeom>
        </p:spPr>
      </p:pic>
      <p:sp>
        <p:nvSpPr>
          <p:cNvPr id="2" name="Title 1"/>
          <p:cNvSpPr>
            <a:spLocks noGrp="1"/>
          </p:cNvSpPr>
          <p:nvPr>
            <p:ph type="title"/>
          </p:nvPr>
        </p:nvSpPr>
        <p:spPr>
          <a:xfrm>
            <a:off x="134679" y="-167906"/>
            <a:ext cx="10730350" cy="1542143"/>
          </a:xfrm>
          <a:effectLst>
            <a:outerShdw blurRad="50800" dist="38100" dir="2700000" algn="tl" rotWithShape="0">
              <a:prstClr val="black">
                <a:alpha val="40000"/>
              </a:prstClr>
            </a:outerShdw>
          </a:effectLst>
        </p:spPr>
        <p:txBody>
          <a:bodyPr>
            <a:normAutofit/>
          </a:bodyPr>
          <a:lstStyle/>
          <a:p>
            <a:r>
              <a:rPr lang="en-US" dirty="0">
                <a:solidFill>
                  <a:srgbClr val="C00000"/>
                </a:solidFill>
                <a:latin typeface="Franklin Gothic Medium" panose="020B0603020102020204" pitchFamily="34" charset="0"/>
              </a:rPr>
              <a:t>2 Opportunity Way – Proposed Ground Floor</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17</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48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5589" y="-3672114"/>
            <a:ext cx="17054731" cy="11369820"/>
          </a:xfrm>
          <a:prstGeom prst="rect">
            <a:avLst/>
          </a:prstGeom>
        </p:spPr>
      </p:pic>
      <p:sp>
        <p:nvSpPr>
          <p:cNvPr id="2" name="Title 1"/>
          <p:cNvSpPr>
            <a:spLocks noGrp="1"/>
          </p:cNvSpPr>
          <p:nvPr>
            <p:ph type="title"/>
          </p:nvPr>
        </p:nvSpPr>
        <p:spPr>
          <a:xfrm>
            <a:off x="134679" y="-167906"/>
            <a:ext cx="10730350" cy="1542143"/>
          </a:xfrm>
          <a:effectLst>
            <a:outerShdw blurRad="50800" dist="38100" dir="2700000" algn="tl" rotWithShape="0">
              <a:prstClr val="black">
                <a:alpha val="40000"/>
              </a:prstClr>
            </a:outerShdw>
          </a:effectLst>
        </p:spPr>
        <p:txBody>
          <a:bodyPr>
            <a:normAutofit/>
          </a:bodyPr>
          <a:lstStyle/>
          <a:p>
            <a:r>
              <a:rPr lang="en-US" dirty="0">
                <a:solidFill>
                  <a:srgbClr val="C00000"/>
                </a:solidFill>
                <a:latin typeface="Franklin Gothic Medium" panose="020B0603020102020204" pitchFamily="34" charset="0"/>
              </a:rPr>
              <a:t>2 Opportunity Way – Proposed Ground Floor</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18</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7211A667-A2A9-4C8A-B8A7-59E297175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501BA668-AF75-466E-9FD5-20E7A54FC48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993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C00000"/>
                </a:solidFill>
                <a:latin typeface="Franklin Gothic Medium" panose="020B0603020102020204" pitchFamily="34" charset="0"/>
              </a:rPr>
              <a:t>HVV’s</a:t>
            </a:r>
            <a:r>
              <a:rPr lang="en-US" dirty="0">
                <a:solidFill>
                  <a:srgbClr val="C00000"/>
                </a:solidFill>
                <a:latin typeface="Franklin Gothic Medium" panose="020B0603020102020204" pitchFamily="34" charset="0"/>
              </a:rPr>
              <a:t> Team Consists of Industry Leaders</a:t>
            </a:r>
          </a:p>
        </p:txBody>
      </p:sp>
      <p:sp>
        <p:nvSpPr>
          <p:cNvPr id="3" name="Content Placeholder 2"/>
          <p:cNvSpPr>
            <a:spLocks noGrp="1"/>
          </p:cNvSpPr>
          <p:nvPr>
            <p:ph idx="1"/>
          </p:nvPr>
        </p:nvSpPr>
        <p:spPr>
          <a:xfrm>
            <a:off x="970570" y="3429000"/>
            <a:ext cx="11136086" cy="2680856"/>
          </a:xfrm>
        </p:spPr>
        <p:txBody>
          <a:bodyPr>
            <a:normAutofit/>
          </a:bodyPr>
          <a:lstStyle/>
          <a:p>
            <a:pPr>
              <a:buFont typeface="Wingdings" panose="05000000000000000000" pitchFamily="2" charset="2"/>
              <a:buChar char="Ø"/>
            </a:pPr>
            <a:r>
              <a:rPr lang="en-US" sz="2800" dirty="0">
                <a:latin typeface="Franklin Gothic Medium" panose="020B0603020102020204" pitchFamily="34" charset="0"/>
              </a:rPr>
              <a:t>Providing HVV with comprehensive policies and procedures for the successful management of </a:t>
            </a:r>
            <a:r>
              <a:rPr lang="en-US" dirty="0">
                <a:latin typeface="Franklin Gothic Medium" panose="020B0603020102020204" pitchFamily="34" charset="0"/>
              </a:rPr>
              <a:t>marijuana cultivation and processing</a:t>
            </a:r>
            <a:r>
              <a:rPr lang="en-US" sz="2800" dirty="0">
                <a:latin typeface="Franklin Gothic Medium" panose="020B0603020102020204" pitchFamily="34" charset="0"/>
              </a:rPr>
              <a:t>.</a:t>
            </a:r>
          </a:p>
          <a:p>
            <a:pPr>
              <a:buFont typeface="Wingdings" panose="05000000000000000000" pitchFamily="2" charset="2"/>
              <a:buChar char="Ø"/>
            </a:pPr>
            <a:r>
              <a:rPr lang="en-US" sz="2800" dirty="0">
                <a:latin typeface="Franklin Gothic Medium" panose="020B0603020102020204" pitchFamily="34" charset="0"/>
              </a:rPr>
              <a:t>Providing HVV with operational oversight and employee training to insure proper compliance with all state mandated regulations.</a:t>
            </a:r>
          </a:p>
          <a:p>
            <a:pPr>
              <a:buFont typeface="Wingdings" panose="05000000000000000000" pitchFamily="2" charset="2"/>
              <a:buChar char="Ø"/>
            </a:pPr>
            <a:endParaRPr lang="en-US" sz="2000" dirty="0">
              <a:latin typeface="Franklin Gothic Medium" panose="020B0603020102020204" pitchFamily="34" charset="0"/>
            </a:endParaRPr>
          </a:p>
          <a:p>
            <a:pPr marL="0" indent="0">
              <a:buNone/>
            </a:pPr>
            <a:endParaRPr lang="en-US" dirty="0">
              <a:latin typeface="Franklin Gothic Medium" panose="020B0603020102020204" pitchFamily="34" charset="0"/>
            </a:endParaRPr>
          </a:p>
          <a:p>
            <a:endParaRPr lang="en-US"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19</a:t>
            </a:fld>
            <a:endParaRPr lang="en-US" dirty="0">
              <a:solidFill>
                <a:schemeClr val="bg1"/>
              </a:solidFill>
              <a:latin typeface="Franklin Gothic Medium" panose="020B0603020102020204" pitchFamily="34" charset="0"/>
            </a:endParaRPr>
          </a:p>
        </p:txBody>
      </p:sp>
      <p:pic>
        <p:nvPicPr>
          <p:cNvPr id="5" name="Picture 4">
            <a:hlinkClick r:id="rId3"/>
          </p:cNvPr>
          <p:cNvPicPr/>
          <p:nvPr/>
        </p:nvPicPr>
        <p:blipFill>
          <a:blip r:embed="rId4">
            <a:extLst>
              <a:ext uri="{28A0092B-C50C-407E-A947-70E740481C1C}">
                <a14:useLocalDpi xmlns:a14="http://schemas.microsoft.com/office/drawing/2010/main" val="0"/>
              </a:ext>
            </a:extLst>
          </a:blip>
          <a:stretch>
            <a:fillRect/>
          </a:stretch>
        </p:blipFill>
        <p:spPr bwMode="auto">
          <a:xfrm>
            <a:off x="3288537" y="1479232"/>
            <a:ext cx="5614926" cy="1949768"/>
          </a:xfrm>
          <a:prstGeom prst="rect">
            <a:avLst/>
          </a:prstGeom>
          <a:noFill/>
          <a:ln>
            <a:noFill/>
          </a:ln>
          <a:effectLst>
            <a:softEdge rad="63500"/>
          </a:effectLst>
        </p:spPr>
      </p:pic>
      <p:pic>
        <p:nvPicPr>
          <p:cNvPr id="8" name="Picture 7">
            <a:extLst>
              <a:ext uri="{FF2B5EF4-FFF2-40B4-BE49-F238E27FC236}">
                <a16:creationId xmlns:a16="http://schemas.microsoft.com/office/drawing/2014/main" xmlns="" id="{7900F295-6E4B-4D2A-83F0-4F84C65A2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3C183637-55D4-4B11-A724-9C722F7ECDEE}"/>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45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3089"/>
          </a:xfrm>
        </p:spPr>
        <p:txBody>
          <a:bodyPr>
            <a:normAutofit/>
          </a:bodyPr>
          <a:lstStyle/>
          <a:p>
            <a:r>
              <a:rPr lang="en-US" dirty="0">
                <a:solidFill>
                  <a:srgbClr val="C00000"/>
                </a:solidFill>
                <a:latin typeface="Franklin Gothic Medium" panose="020B0603020102020204" pitchFamily="34" charset="0"/>
              </a:rPr>
              <a:t>Objectives:</a:t>
            </a:r>
          </a:p>
        </p:txBody>
      </p:sp>
      <p:sp>
        <p:nvSpPr>
          <p:cNvPr id="3" name="Content Placeholder 2"/>
          <p:cNvSpPr>
            <a:spLocks noGrp="1"/>
          </p:cNvSpPr>
          <p:nvPr>
            <p:ph idx="1"/>
          </p:nvPr>
        </p:nvSpPr>
        <p:spPr>
          <a:xfrm>
            <a:off x="767142" y="1398874"/>
            <a:ext cx="9732130" cy="4258214"/>
          </a:xfrm>
        </p:spPr>
        <p:txBody>
          <a:bodyPr>
            <a:normAutofit/>
          </a:bodyPr>
          <a:lstStyle/>
          <a:p>
            <a:pPr>
              <a:buFont typeface="Wingdings" panose="05000000000000000000" pitchFamily="2" charset="2"/>
              <a:buChar char="Ø"/>
            </a:pPr>
            <a:r>
              <a:rPr lang="en-US" sz="2400" dirty="0">
                <a:latin typeface="Franklin Gothic Medium" panose="020B0603020102020204" pitchFamily="34" charset="0"/>
              </a:rPr>
              <a:t>Introduce HVV Massachusetts, Inc. (“HVV”) to Planning Board </a:t>
            </a:r>
          </a:p>
          <a:p>
            <a:pPr>
              <a:buFont typeface="Wingdings" panose="05000000000000000000" pitchFamily="2" charset="2"/>
              <a:buChar char="Ø"/>
            </a:pPr>
            <a:r>
              <a:rPr lang="en-US" sz="2400" dirty="0">
                <a:latin typeface="Franklin Gothic Medium" panose="020B0603020102020204" pitchFamily="34" charset="0"/>
              </a:rPr>
              <a:t>Review process and progress to date</a:t>
            </a:r>
          </a:p>
          <a:p>
            <a:pPr>
              <a:buFont typeface="Wingdings" panose="05000000000000000000" pitchFamily="2" charset="2"/>
              <a:buChar char="Ø"/>
            </a:pPr>
            <a:r>
              <a:rPr lang="en-US" sz="2400" dirty="0">
                <a:latin typeface="Franklin Gothic Medium" panose="020B0603020102020204" pitchFamily="34" charset="0"/>
              </a:rPr>
              <a:t>Review state-of-the-art, custom-designed marijuana cultivation facility</a:t>
            </a:r>
          </a:p>
          <a:p>
            <a:pPr>
              <a:buFont typeface="Wingdings" panose="05000000000000000000" pitchFamily="2" charset="2"/>
              <a:buChar char="Ø"/>
            </a:pPr>
            <a:r>
              <a:rPr lang="en-US" sz="2400" dirty="0">
                <a:latin typeface="Franklin Gothic Medium" panose="020B0603020102020204" pitchFamily="34" charset="0"/>
              </a:rPr>
              <a:t>Introduce HVV’s team of experienced cannabis professionals in operations, compliance, cultivation and security</a:t>
            </a:r>
          </a:p>
          <a:p>
            <a:pPr>
              <a:buFont typeface="Wingdings" panose="05000000000000000000" pitchFamily="2" charset="2"/>
              <a:buChar char="Ø"/>
            </a:pPr>
            <a:r>
              <a:rPr lang="en-US" sz="2400" dirty="0">
                <a:latin typeface="Franklin Gothic Medium" panose="020B0603020102020204" pitchFamily="34" charset="0"/>
              </a:rPr>
              <a:t>Review applicable legal standards</a:t>
            </a:r>
          </a:p>
          <a:p>
            <a:pPr>
              <a:buFont typeface="Wingdings" panose="05000000000000000000" pitchFamily="2" charset="2"/>
              <a:buChar char="Ø"/>
            </a:pPr>
            <a:endParaRPr lang="en-US" sz="2400"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a:t>
            </a:fld>
            <a:endParaRPr lang="en-US" dirty="0">
              <a:solidFill>
                <a:schemeClr val="bg1"/>
              </a:solidFill>
              <a:latin typeface="Franklin Gothic Medium" panose="020B0603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9272" y="235034"/>
            <a:ext cx="1431036" cy="374566"/>
          </a:xfrm>
          <a:prstGeom prst="rect">
            <a:avLst/>
          </a:prstGeom>
        </p:spPr>
      </p:pic>
      <p:sp>
        <p:nvSpPr>
          <p:cNvPr id="7" name="Rectangle 6">
            <a:extLst>
              <a:ext uri="{FF2B5EF4-FFF2-40B4-BE49-F238E27FC236}">
                <a16:creationId xmlns:a16="http://schemas.microsoft.com/office/drawing/2014/main" xmlns="" id="{EC7143AC-9F11-478F-9243-365A88F8B215}"/>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161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latin typeface="Franklin Gothic Medium" panose="020B0603020102020204" pitchFamily="34" charset="0"/>
              </a:rPr>
              <a:t>Employee Hiring Practices</a:t>
            </a:r>
          </a:p>
        </p:txBody>
      </p:sp>
      <p:sp>
        <p:nvSpPr>
          <p:cNvPr id="3" name="Content Placeholder 2"/>
          <p:cNvSpPr>
            <a:spLocks noGrp="1"/>
          </p:cNvSpPr>
          <p:nvPr>
            <p:ph idx="1"/>
          </p:nvPr>
        </p:nvSpPr>
        <p:spPr>
          <a:xfrm>
            <a:off x="1102312" y="1690688"/>
            <a:ext cx="8596668" cy="3218807"/>
          </a:xfrm>
        </p:spPr>
        <p:txBody>
          <a:bodyPr>
            <a:normAutofit/>
          </a:bodyPr>
          <a:lstStyle/>
          <a:p>
            <a:pPr>
              <a:buFont typeface="Wingdings" panose="05000000000000000000" pitchFamily="2" charset="2"/>
              <a:buChar char="Ø"/>
            </a:pPr>
            <a:r>
              <a:rPr lang="en-US" sz="2000" dirty="0">
                <a:latin typeface="Franklin Gothic Medium" panose="020B0603020102020204" pitchFamily="34" charset="0"/>
              </a:rPr>
              <a:t>Verified Staffing</a:t>
            </a:r>
          </a:p>
          <a:p>
            <a:pPr marL="573786" lvl="3" indent="-285750">
              <a:buFont typeface="Wingdings" charset="2"/>
              <a:buChar char="Ø"/>
            </a:pPr>
            <a:r>
              <a:rPr lang="en-US" sz="2000" dirty="0">
                <a:latin typeface="Franklin Gothic Medium" panose="020B0603020102020204" pitchFamily="34" charset="0"/>
              </a:rPr>
              <a:t>Annual “Agent” Registration</a:t>
            </a:r>
          </a:p>
          <a:p>
            <a:pPr marL="573786" lvl="3" indent="-285750">
              <a:buFont typeface="Wingdings" charset="2"/>
              <a:buChar char="Ø"/>
            </a:pPr>
            <a:r>
              <a:rPr lang="en-US" sz="2000" dirty="0">
                <a:latin typeface="Franklin Gothic Medium" panose="020B0603020102020204" pitchFamily="34" charset="0"/>
              </a:rPr>
              <a:t>Applies to all agents, employees, managers and volunteers</a:t>
            </a:r>
          </a:p>
          <a:p>
            <a:pPr marL="573786" lvl="3" indent="-285750">
              <a:buFont typeface="Wingdings" charset="2"/>
              <a:buChar char="Ø"/>
            </a:pPr>
            <a:r>
              <a:rPr lang="en-US" sz="2000" dirty="0">
                <a:latin typeface="Franklin Gothic Medium" panose="020B0603020102020204" pitchFamily="34" charset="0"/>
              </a:rPr>
              <a:t>Verifies that employees have a clean criminal history </a:t>
            </a:r>
          </a:p>
          <a:p>
            <a:pPr marL="573786" lvl="3" indent="-285750">
              <a:buFont typeface="Wingdings" charset="2"/>
              <a:buChar char="Ø"/>
            </a:pPr>
            <a:r>
              <a:rPr lang="en-US" sz="2000" dirty="0">
                <a:latin typeface="Franklin Gothic Medium" panose="020B0603020102020204" pitchFamily="34" charset="0"/>
              </a:rPr>
              <a:t>Verifies that employees understand CCC regulations regarding transportation and wholesale distribution of marijuana</a:t>
            </a:r>
          </a:p>
          <a:p>
            <a:pPr marL="573786" lvl="3" indent="-285750">
              <a:buFont typeface="Wingdings" charset="2"/>
              <a:buChar char="Ø"/>
            </a:pPr>
            <a:r>
              <a:rPr lang="en-US" sz="2000" dirty="0">
                <a:latin typeface="Franklin Gothic Medium" panose="020B0603020102020204" pitchFamily="34" charset="0"/>
              </a:rPr>
              <a:t>Verifies that employees understand CCC protocols regarding cultivating and storage</a:t>
            </a: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20</a:t>
            </a:fld>
            <a:endParaRPr lang="en-US" dirty="0">
              <a:solidFill>
                <a:schemeClr val="bg1"/>
              </a:solidFill>
              <a:latin typeface="Franklin Gothic Medium" panose="020B0603020102020204" pitchFamily="34" charset="0"/>
            </a:endParaRPr>
          </a:p>
        </p:txBody>
      </p:sp>
      <p:pic>
        <p:nvPicPr>
          <p:cNvPr id="7" name="Picture 6">
            <a:extLst>
              <a:ext uri="{FF2B5EF4-FFF2-40B4-BE49-F238E27FC236}">
                <a16:creationId xmlns:a16="http://schemas.microsoft.com/office/drawing/2014/main" xmlns="" id="{B1FC6365-EB64-4F95-B81A-4BA76210B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8" name="Rectangle 7">
            <a:extLst>
              <a:ext uri="{FF2B5EF4-FFF2-40B4-BE49-F238E27FC236}">
                <a16:creationId xmlns:a16="http://schemas.microsoft.com/office/drawing/2014/main" xmlns="" id="{696FEDC0-6D0B-4585-9C35-F9A944C5C68B}"/>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365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Operations</a:t>
            </a:r>
          </a:p>
        </p:txBody>
      </p:sp>
      <p:sp>
        <p:nvSpPr>
          <p:cNvPr id="3" name="Content Placeholder 2"/>
          <p:cNvSpPr>
            <a:spLocks noGrp="1"/>
          </p:cNvSpPr>
          <p:nvPr>
            <p:ph idx="1"/>
          </p:nvPr>
        </p:nvSpPr>
        <p:spPr>
          <a:xfrm>
            <a:off x="838200" y="1429813"/>
            <a:ext cx="10028317" cy="4281873"/>
          </a:xfrm>
        </p:spPr>
        <p:txBody>
          <a:bodyPr>
            <a:normAutofit/>
          </a:bodyPr>
          <a:lstStyle/>
          <a:p>
            <a:pPr marL="285750" indent="-285750">
              <a:buFont typeface="Wingdings" charset="2"/>
              <a:buChar char="Ø"/>
            </a:pPr>
            <a:r>
              <a:rPr lang="en-US" sz="2000" dirty="0">
                <a:latin typeface="Franklin Gothic Medium" panose="020B0603020102020204" pitchFamily="34" charset="0"/>
              </a:rPr>
              <a:t>Compliance</a:t>
            </a:r>
          </a:p>
          <a:p>
            <a:pPr marL="573786" lvl="3" indent="-285750">
              <a:buFont typeface="Wingdings" charset="2"/>
              <a:buChar char="Ø"/>
            </a:pPr>
            <a:r>
              <a:rPr lang="en-US" sz="2000" dirty="0">
                <a:latin typeface="Franklin Gothic Medium" panose="020B0603020102020204" pitchFamily="34" charset="0"/>
              </a:rPr>
              <a:t>Inventory tracking</a:t>
            </a:r>
          </a:p>
          <a:p>
            <a:pPr marL="573786" lvl="3" indent="-285750">
              <a:buFont typeface="Wingdings" charset="2"/>
              <a:buChar char="Ø"/>
            </a:pPr>
            <a:r>
              <a:rPr lang="en-US" sz="2000" dirty="0">
                <a:latin typeface="Franklin Gothic Medium" panose="020B0603020102020204" pitchFamily="34" charset="0"/>
              </a:rPr>
              <a:t>Reporting practices to local agencies</a:t>
            </a:r>
          </a:p>
          <a:p>
            <a:pPr marL="573786" lvl="3" indent="-285750">
              <a:buFont typeface="Wingdings" charset="2"/>
              <a:buChar char="Ø"/>
            </a:pPr>
            <a:r>
              <a:rPr lang="en-US" sz="2000" dirty="0">
                <a:latin typeface="Franklin Gothic Medium" panose="020B0603020102020204" pitchFamily="34" charset="0"/>
              </a:rPr>
              <a:t>Product testing</a:t>
            </a:r>
          </a:p>
          <a:p>
            <a:pPr marL="573786" lvl="3" indent="-285750">
              <a:buFont typeface="Wingdings" charset="2"/>
              <a:buChar char="Ø"/>
            </a:pPr>
            <a:r>
              <a:rPr lang="en-US" sz="2000" dirty="0">
                <a:latin typeface="Franklin Gothic Medium" panose="020B0603020102020204" pitchFamily="34" charset="0"/>
              </a:rPr>
              <a:t>Staff licensing</a:t>
            </a:r>
          </a:p>
          <a:p>
            <a:pPr marL="285750" indent="-285750">
              <a:buFont typeface="Wingdings" charset="2"/>
              <a:buChar char="Ø"/>
            </a:pPr>
            <a:r>
              <a:rPr lang="en-US" sz="2000" dirty="0">
                <a:latin typeface="Franklin Gothic Medium" panose="020B0603020102020204" pitchFamily="34" charset="0"/>
              </a:rPr>
              <a:t>Operations</a:t>
            </a:r>
            <a:r>
              <a:rPr lang="en-US" sz="2600" dirty="0">
                <a:latin typeface="Franklin Gothic Medium" panose="020B0603020102020204" pitchFamily="34" charset="0"/>
              </a:rPr>
              <a:t> </a:t>
            </a:r>
          </a:p>
          <a:p>
            <a:pPr marL="573786" lvl="3" indent="-285750">
              <a:buFont typeface="Wingdings" charset="2"/>
              <a:buChar char="Ø"/>
            </a:pPr>
            <a:r>
              <a:rPr lang="en-US" sz="2000" dirty="0">
                <a:latin typeface="Franklin Gothic Medium" panose="020B0603020102020204" pitchFamily="34" charset="0"/>
              </a:rPr>
              <a:t>Optimal facility design</a:t>
            </a:r>
          </a:p>
          <a:p>
            <a:pPr marL="573786" lvl="3" indent="-285750">
              <a:buFont typeface="Wingdings" charset="2"/>
              <a:buChar char="Ø"/>
            </a:pPr>
            <a:r>
              <a:rPr lang="en-US" sz="2000" dirty="0">
                <a:latin typeface="Franklin Gothic Medium" panose="020B0603020102020204" pitchFamily="34" charset="0"/>
              </a:rPr>
              <a:t>Comprehensive staffing charts and job descriptions</a:t>
            </a:r>
          </a:p>
          <a:p>
            <a:pPr marL="573786" lvl="3" indent="-285750">
              <a:buFont typeface="Wingdings" charset="2"/>
              <a:buChar char="Ø"/>
            </a:pPr>
            <a:r>
              <a:rPr lang="en-US" sz="2000" dirty="0">
                <a:latin typeface="Franklin Gothic Medium" panose="020B0603020102020204" pitchFamily="34" charset="0"/>
              </a:rPr>
              <a:t>Employee handbooks, operations manuals, and operations tools for each department</a:t>
            </a:r>
          </a:p>
          <a:p>
            <a:pPr marL="116586" lvl="2" indent="-285750">
              <a:buFont typeface="Wingdings" charset="2"/>
              <a:buChar char="Ø"/>
            </a:pPr>
            <a:endParaRPr lang="en-US" sz="2200" dirty="0">
              <a:latin typeface="Franklin Gothic Medium" panose="020B0603020102020204" pitchFamily="34" charset="0"/>
            </a:endParaRPr>
          </a:p>
          <a:p>
            <a:pPr marL="345186" lvl="2" indent="-285750">
              <a:buFont typeface="Wingdings" charset="2"/>
              <a:buChar char="Ø"/>
            </a:pPr>
            <a:endParaRPr lang="en-US" dirty="0">
              <a:latin typeface="Franklin Gothic Medium" panose="020B0603020102020204" pitchFamily="34" charset="0"/>
            </a:endParaRPr>
          </a:p>
          <a:p>
            <a:endParaRPr lang="en-US"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21</a:t>
            </a:fld>
            <a:endParaRPr lang="en-US" dirty="0">
              <a:solidFill>
                <a:schemeClr val="bg1"/>
              </a:solidFill>
              <a:latin typeface="Franklin Gothic Medium" panose="020B0603020102020204" pitchFamily="34" charset="0"/>
            </a:endParaRPr>
          </a:p>
        </p:txBody>
      </p:sp>
      <p:pic>
        <p:nvPicPr>
          <p:cNvPr id="7" name="Picture 6">
            <a:extLst>
              <a:ext uri="{FF2B5EF4-FFF2-40B4-BE49-F238E27FC236}">
                <a16:creationId xmlns:a16="http://schemas.microsoft.com/office/drawing/2014/main" xmlns="" id="{A0EF799A-4EC6-4096-89DF-0F9902DCC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8" name="Rectangle 7">
            <a:extLst>
              <a:ext uri="{FF2B5EF4-FFF2-40B4-BE49-F238E27FC236}">
                <a16:creationId xmlns:a16="http://schemas.microsoft.com/office/drawing/2014/main" xmlns="" id="{E3710E42-7D9B-40A1-8BE1-0B95E29C51CC}"/>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84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Cultivation and Processing</a:t>
            </a:r>
          </a:p>
        </p:txBody>
      </p:sp>
      <p:sp>
        <p:nvSpPr>
          <p:cNvPr id="3" name="Content Placeholder 2"/>
          <p:cNvSpPr>
            <a:spLocks noGrp="1"/>
          </p:cNvSpPr>
          <p:nvPr>
            <p:ph idx="1"/>
          </p:nvPr>
        </p:nvSpPr>
        <p:spPr>
          <a:xfrm>
            <a:off x="838200" y="3299767"/>
            <a:ext cx="10027920" cy="4088059"/>
          </a:xfrm>
        </p:spPr>
        <p:txBody>
          <a:bodyPr>
            <a:noAutofit/>
          </a:bodyPr>
          <a:lstStyle/>
          <a:p>
            <a:pPr>
              <a:buFont typeface="Wingdings" panose="05000000000000000000" pitchFamily="2" charset="2"/>
              <a:buChar char="Ø"/>
            </a:pPr>
            <a:r>
              <a:rPr lang="en-US" sz="2100" dirty="0">
                <a:latin typeface="Franklin Gothic Medium" panose="020B0603020102020204" pitchFamily="34" charset="0"/>
              </a:rPr>
              <a:t>Grow Industries will consult on the design and construction of our cultivation facility by utilizing the most efficient technologies for the cultivation and processing of cannabis. </a:t>
            </a:r>
          </a:p>
          <a:p>
            <a:pPr>
              <a:buFont typeface="Wingdings" panose="05000000000000000000" pitchFamily="2" charset="2"/>
              <a:buChar char="Ø"/>
            </a:pPr>
            <a:r>
              <a:rPr lang="en-US" sz="2100" dirty="0">
                <a:latin typeface="Franklin Gothic Medium" panose="020B0603020102020204" pitchFamily="34" charset="0"/>
              </a:rPr>
              <a:t>Grow Industries will quality control oversight on all aspects of our cannabis cultivation and harvest. These services are provided to us using proprietary Standard Operating Procedures and other Intellectual Property to maximize the efficiency of our cultivation operation. </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22</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9A4CB5D6-D5D5-44B3-AD0D-F4520BF8C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D6AC47FD-DD0C-4C05-B0C1-97125EE03A6C}"/>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494368768979_PastedImage">
            <a:extLst>
              <a:ext uri="{FF2B5EF4-FFF2-40B4-BE49-F238E27FC236}">
                <a16:creationId xmlns:a16="http://schemas.microsoft.com/office/drawing/2014/main" xmlns="" id="{F3A73AD3-0B31-481D-A095-1797C1E8B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272501"/>
            <a:ext cx="35242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26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Security</a:t>
            </a:r>
          </a:p>
        </p:txBody>
      </p:sp>
      <p:sp>
        <p:nvSpPr>
          <p:cNvPr id="3" name="Content Placeholder 2"/>
          <p:cNvSpPr>
            <a:spLocks noGrp="1"/>
          </p:cNvSpPr>
          <p:nvPr>
            <p:ph idx="1"/>
          </p:nvPr>
        </p:nvSpPr>
        <p:spPr>
          <a:xfrm>
            <a:off x="838200" y="3084577"/>
            <a:ext cx="10027920" cy="2606040"/>
          </a:xfrm>
        </p:spPr>
        <p:txBody>
          <a:bodyPr>
            <a:noAutofit/>
          </a:bodyPr>
          <a:lstStyle/>
          <a:p>
            <a:pPr>
              <a:buFont typeface="Wingdings" panose="05000000000000000000" pitchFamily="2" charset="2"/>
              <a:buChar char="Ø"/>
            </a:pPr>
            <a:r>
              <a:rPr lang="en-US" sz="1800" dirty="0">
                <a:latin typeface="Franklin Gothic Medium" panose="020B0603020102020204" pitchFamily="34" charset="0"/>
              </a:rPr>
              <a:t>HVV has engaged </a:t>
            </a:r>
            <a:r>
              <a:rPr lang="en-US" sz="1800" dirty="0" err="1">
                <a:latin typeface="Franklin Gothic Medium" panose="020B0603020102020204" pitchFamily="34" charset="0"/>
              </a:rPr>
              <a:t>BluLine</a:t>
            </a:r>
            <a:r>
              <a:rPr lang="en-US" sz="1800" dirty="0">
                <a:latin typeface="Franklin Gothic Medium" panose="020B0603020102020204" pitchFamily="34" charset="0"/>
              </a:rPr>
              <a:t> to provide security design services for our operations. </a:t>
            </a:r>
          </a:p>
          <a:p>
            <a:pPr>
              <a:buFont typeface="Wingdings" panose="05000000000000000000" pitchFamily="2" charset="2"/>
              <a:buChar char="Ø"/>
            </a:pPr>
            <a:r>
              <a:rPr lang="en-US" sz="1800" b="1" dirty="0" err="1">
                <a:latin typeface="Franklin Gothic Book" panose="020B0503020102020204" pitchFamily="34" charset="0"/>
              </a:rPr>
              <a:t>BluLine</a:t>
            </a:r>
            <a:r>
              <a:rPr lang="en-US" sz="1800" b="1" dirty="0">
                <a:latin typeface="Franklin Gothic Book" panose="020B0503020102020204" pitchFamily="34" charset="0"/>
              </a:rPr>
              <a:t> Security Consulting, LLC is a security firm founded by experienced law enforcement officers, who drawing on experience, training, and education develop realistic, user friendly, and practical security plans, training and risk management programs.</a:t>
            </a:r>
          </a:p>
          <a:p>
            <a:pPr marL="687388" lvl="3">
              <a:buFont typeface="Wingdings" panose="05000000000000000000" pitchFamily="2" charset="2"/>
              <a:buChar char="Ø"/>
            </a:pPr>
            <a:r>
              <a:rPr lang="en-US" sz="1800" dirty="0" err="1">
                <a:latin typeface="Franklin Gothic Medium" panose="020B0603020102020204" pitchFamily="34" charset="0"/>
              </a:rPr>
              <a:t>BluLine</a:t>
            </a:r>
            <a:r>
              <a:rPr lang="en-US" sz="1800" dirty="0">
                <a:latin typeface="Franklin Gothic Medium" panose="020B0603020102020204" pitchFamily="34" charset="0"/>
              </a:rPr>
              <a:t> has intimate knowledge of all facets of the day-to-day operations of a marijuana cultivation facility to adhere to all DPH and CCC regulations.</a:t>
            </a:r>
          </a:p>
          <a:p>
            <a:pPr>
              <a:buFont typeface="Wingdings" panose="05000000000000000000" pitchFamily="2" charset="2"/>
              <a:buChar char="Ø"/>
            </a:pPr>
            <a:r>
              <a:rPr lang="en-US" sz="1800" dirty="0" err="1">
                <a:latin typeface="Franklin Gothic Medium" panose="020B0603020102020204" pitchFamily="34" charset="0"/>
              </a:rPr>
              <a:t>BluLine</a:t>
            </a:r>
            <a:r>
              <a:rPr lang="en-US" sz="1800" dirty="0">
                <a:latin typeface="Franklin Gothic Medium" panose="020B0603020102020204" pitchFamily="34" charset="0"/>
              </a:rPr>
              <a:t> is also available as a resource for training local Law Enforcement officers, City Inspectors and Government Officials.  </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23</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FCDE6554-F4DF-4860-BACF-760B1FF35F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265A2D6E-A5E9-46BB-83E2-FA0816AD5FAA}"/>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348AA7ED-3512-412C-8A15-B252A8386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262" y="1477456"/>
            <a:ext cx="3914775" cy="1152525"/>
          </a:xfrm>
          <a:prstGeom prst="rect">
            <a:avLst/>
          </a:prstGeom>
        </p:spPr>
      </p:pic>
    </p:spTree>
    <p:extLst>
      <p:ext uri="{BB962C8B-B14F-4D97-AF65-F5344CB8AC3E}">
        <p14:creationId xmlns:p14="http://schemas.microsoft.com/office/powerpoint/2010/main" val="184965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Security</a:t>
            </a:r>
          </a:p>
        </p:txBody>
      </p:sp>
      <p:sp>
        <p:nvSpPr>
          <p:cNvPr id="3" name="Content Placeholder 2"/>
          <p:cNvSpPr>
            <a:spLocks noGrp="1"/>
          </p:cNvSpPr>
          <p:nvPr>
            <p:ph idx="1"/>
          </p:nvPr>
        </p:nvSpPr>
        <p:spPr>
          <a:xfrm>
            <a:off x="838200" y="1825625"/>
            <a:ext cx="10515600" cy="5200305"/>
          </a:xfrm>
        </p:spPr>
        <p:txBody>
          <a:bodyPr>
            <a:normAutofit fontScale="40000" lnSpcReduction="20000"/>
          </a:bodyPr>
          <a:lstStyle/>
          <a:p>
            <a:pPr marL="285750" indent="-285750">
              <a:buFont typeface="Wingdings" charset="2"/>
              <a:buChar char="Ø"/>
            </a:pPr>
            <a:r>
              <a:rPr lang="en-US" sz="6000" b="1" dirty="0">
                <a:latin typeface="Franklin Gothic Book" panose="020B0503020102020204" pitchFamily="34" charset="0"/>
              </a:rPr>
              <a:t>Detailed Security Plan </a:t>
            </a:r>
          </a:p>
          <a:p>
            <a:pPr marL="573786" lvl="3" indent="-285750">
              <a:buFont typeface="Wingdings" charset="2"/>
              <a:buChar char="Ø"/>
            </a:pPr>
            <a:r>
              <a:rPr lang="en-US" sz="6000" dirty="0">
                <a:latin typeface="Franklin Gothic Book" panose="020B0503020102020204" pitchFamily="34" charset="0"/>
              </a:rPr>
              <a:t>HVV has engaged American Alarm of Arlington, MA for security design, installation, and monitoring services.</a:t>
            </a:r>
          </a:p>
          <a:p>
            <a:pPr marL="573786" lvl="3" indent="-285750">
              <a:buFont typeface="Wingdings" charset="2"/>
              <a:buChar char="Ø"/>
            </a:pPr>
            <a:r>
              <a:rPr lang="en-US" sz="6000" dirty="0">
                <a:latin typeface="Franklin Gothic Book" panose="020B0503020102020204" pitchFamily="34" charset="0"/>
              </a:rPr>
              <a:t>American Alarm has worked closely with DPH on multiple RMD locations throughout Massachusetts to insure that 105 CMR DPH guidelines are satisfied correctly.</a:t>
            </a:r>
          </a:p>
          <a:p>
            <a:pPr marL="573786" lvl="3" indent="-285750">
              <a:buFont typeface="Wingdings" charset="2"/>
              <a:buChar char="Ø"/>
            </a:pPr>
            <a:r>
              <a:rPr lang="en-US" sz="6000" dirty="0">
                <a:latin typeface="Franklin Gothic Book" panose="020B0503020102020204" pitchFamily="34" charset="0"/>
              </a:rPr>
              <a:t>All medicine and assets will be secured against external threats and properly monitored to prevent diversion.</a:t>
            </a:r>
          </a:p>
          <a:p>
            <a:pPr marL="285750" indent="-285750">
              <a:buFont typeface="Wingdings" charset="2"/>
              <a:buChar char="Ø"/>
            </a:pPr>
            <a:r>
              <a:rPr lang="en-US" sz="6000" b="1" dirty="0">
                <a:latin typeface="Franklin Gothic Book" panose="020B0503020102020204" pitchFamily="34" charset="0"/>
              </a:rPr>
              <a:t>Security System Features</a:t>
            </a:r>
          </a:p>
          <a:p>
            <a:pPr lvl="1">
              <a:lnSpc>
                <a:spcPct val="80000"/>
              </a:lnSpc>
              <a:spcAft>
                <a:spcPct val="75000"/>
              </a:spcAft>
              <a:buFont typeface="Wingdings" panose="05000000000000000000" pitchFamily="2" charset="2"/>
              <a:buChar char="Ø"/>
              <a:defRPr/>
            </a:pPr>
            <a:r>
              <a:rPr lang="en-US" sz="6000" dirty="0">
                <a:latin typeface="Franklin Gothic Book" panose="020B0503020102020204" pitchFamily="34" charset="0"/>
              </a:rPr>
              <a:t>HVV’s design is a fully integrated security system throughout the facility that includes the following features:</a:t>
            </a:r>
          </a:p>
          <a:p>
            <a:pPr lvl="2">
              <a:lnSpc>
                <a:spcPct val="80000"/>
              </a:lnSpc>
              <a:spcAft>
                <a:spcPct val="75000"/>
              </a:spcAft>
              <a:buFont typeface="Wingdings" panose="05000000000000000000" pitchFamily="2" charset="2"/>
              <a:buChar char="Ø"/>
              <a:defRPr/>
            </a:pPr>
            <a:r>
              <a:rPr lang="en-US" sz="6000" dirty="0">
                <a:latin typeface="Franklin Gothic Book" panose="020B0503020102020204" pitchFamily="34" charset="0"/>
              </a:rPr>
              <a:t>HD Video with IR for images in all lighting conditions</a:t>
            </a:r>
          </a:p>
          <a:p>
            <a:pPr lvl="2">
              <a:lnSpc>
                <a:spcPct val="80000"/>
              </a:lnSpc>
              <a:spcAft>
                <a:spcPct val="75000"/>
              </a:spcAft>
              <a:buFont typeface="Wingdings" panose="05000000000000000000" pitchFamily="2" charset="2"/>
              <a:buChar char="Ø"/>
              <a:defRPr/>
            </a:pPr>
            <a:r>
              <a:rPr lang="en-US" sz="6000" dirty="0" err="1">
                <a:latin typeface="Franklin Gothic Book" panose="020B0503020102020204" pitchFamily="34" charset="0"/>
              </a:rPr>
              <a:t>iClass</a:t>
            </a:r>
            <a:r>
              <a:rPr lang="en-US" sz="6000" dirty="0">
                <a:latin typeface="Franklin Gothic Book" panose="020B0503020102020204" pitchFamily="34" charset="0"/>
              </a:rPr>
              <a:t> technology access control devices</a:t>
            </a:r>
          </a:p>
          <a:p>
            <a:pPr lvl="2">
              <a:lnSpc>
                <a:spcPct val="80000"/>
              </a:lnSpc>
              <a:spcAft>
                <a:spcPct val="75000"/>
              </a:spcAft>
              <a:buFont typeface="Wingdings" panose="05000000000000000000" pitchFamily="2" charset="2"/>
              <a:buChar char="Ø"/>
              <a:defRPr/>
            </a:pPr>
            <a:r>
              <a:rPr lang="en-US" sz="6000" dirty="0">
                <a:latin typeface="Franklin Gothic Book" panose="020B0503020102020204" pitchFamily="34" charset="0"/>
              </a:rPr>
              <a:t>Dual Path Alarm Monitoring at our UL Central Station</a:t>
            </a:r>
          </a:p>
          <a:p>
            <a:pPr marL="573786" lvl="3" indent="-285750">
              <a:buFont typeface="Wingdings" charset="2"/>
              <a:buChar char="Ø"/>
            </a:pPr>
            <a:endParaRPr lang="en-US" dirty="0">
              <a:latin typeface="Franklin Gothic Medium" panose="020B0603020102020204" pitchFamily="34" charset="0"/>
            </a:endParaRPr>
          </a:p>
          <a:p>
            <a:pPr marL="285750" indent="-285750">
              <a:buFont typeface="Wingdings" charset="2"/>
              <a:buChar char="Ø"/>
            </a:pPr>
            <a:endParaRPr lang="en-US"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24</a:t>
            </a:fld>
            <a:endParaRPr lang="en-US" dirty="0">
              <a:solidFill>
                <a:schemeClr val="bg1"/>
              </a:solidFill>
              <a:latin typeface="Franklin Gothic Medium" panose="020B0603020102020204" pitchFamily="34" charset="0"/>
            </a:endParaRPr>
          </a:p>
        </p:txBody>
      </p:sp>
      <p:pic>
        <p:nvPicPr>
          <p:cNvPr id="6" name="Picture 3" descr="AACI_Color_registered_0422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080" y="533055"/>
            <a:ext cx="4910202" cy="111318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834BE9E6-2A4E-4071-A0C5-F8E0F3B6A3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8" name="Rectangle 7">
            <a:extLst>
              <a:ext uri="{FF2B5EF4-FFF2-40B4-BE49-F238E27FC236}">
                <a16:creationId xmlns:a16="http://schemas.microsoft.com/office/drawing/2014/main" xmlns="" id="{30B5D3DD-A0CA-498A-85CC-777CA943CAE2}"/>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711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XXXI</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25</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1272501"/>
            <a:ext cx="10027920" cy="5083849"/>
          </a:xfrm>
        </p:spPr>
        <p:txBody>
          <a:bodyPr>
            <a:noAutofit/>
          </a:bodyPr>
          <a:lstStyle/>
          <a:p>
            <a:pPr marL="0" indent="0">
              <a:buNone/>
            </a:pPr>
            <a:r>
              <a:rPr lang="en-US" sz="2100" dirty="0">
                <a:latin typeface="Franklin Gothic Medium" panose="020B0603020102020204" pitchFamily="34" charset="0"/>
              </a:rPr>
              <a:t>Section XXXI replaces former section V-G</a:t>
            </a:r>
          </a:p>
          <a:p>
            <a:pPr>
              <a:buFont typeface="Wingdings" panose="05000000000000000000" pitchFamily="2" charset="2"/>
              <a:buChar char="Ø"/>
            </a:pPr>
            <a:r>
              <a:rPr lang="en-US" sz="2100" dirty="0">
                <a:latin typeface="Franklin Gothic Medium" panose="020B0603020102020204" pitchFamily="34" charset="0"/>
              </a:rPr>
              <a:t>Approved May 29, 2018, on a 10-to-1 vote in favor</a:t>
            </a:r>
          </a:p>
          <a:p>
            <a:pPr marL="0" indent="0">
              <a:buNone/>
            </a:pPr>
            <a:endParaRPr lang="en-US" sz="2100" dirty="0">
              <a:latin typeface="Franklin Gothic Medium" panose="020B0603020102020204" pitchFamily="34" charset="0"/>
            </a:endParaRPr>
          </a:p>
          <a:p>
            <a:pPr marL="0" indent="0">
              <a:buNone/>
            </a:pPr>
            <a:r>
              <a:rPr lang="en-US" sz="2100" dirty="0">
                <a:latin typeface="Franklin Gothic Medium" panose="020B0603020102020204" pitchFamily="34" charset="0"/>
              </a:rPr>
              <a:t>XXXI-C – Requires Special Permit from Planning Board for use</a:t>
            </a:r>
          </a:p>
          <a:p>
            <a:pPr marL="0" indent="0">
              <a:buNone/>
            </a:pPr>
            <a:r>
              <a:rPr lang="en-US" sz="2100" dirty="0">
                <a:latin typeface="Franklin Gothic Medium" panose="020B0603020102020204" pitchFamily="34" charset="0"/>
              </a:rPr>
              <a:t>	- Follows Zoning Ord. § X-H(7)</a:t>
            </a:r>
          </a:p>
          <a:p>
            <a:pPr marL="0" indent="0">
              <a:buNone/>
            </a:pPr>
            <a:r>
              <a:rPr lang="en-US" sz="2100" dirty="0">
                <a:latin typeface="Franklin Gothic Medium" panose="020B0603020102020204" pitchFamily="34" charset="0"/>
              </a:rPr>
              <a:t>XXXI-D – Sets limitations as to size, location, and use</a:t>
            </a:r>
          </a:p>
          <a:p>
            <a:pPr marL="0" indent="0">
              <a:buNone/>
            </a:pPr>
            <a:r>
              <a:rPr lang="en-US" sz="2100" dirty="0">
                <a:latin typeface="Franklin Gothic Medium" panose="020B0603020102020204" pitchFamily="34" charset="0"/>
              </a:rPr>
              <a:t>XXXI-E – Parking requirements</a:t>
            </a:r>
          </a:p>
          <a:p>
            <a:pPr marL="0" indent="0">
              <a:buNone/>
            </a:pPr>
            <a:r>
              <a:rPr lang="en-US" sz="2100" dirty="0">
                <a:latin typeface="Franklin Gothic Medium" panose="020B0603020102020204" pitchFamily="34" charset="0"/>
              </a:rPr>
              <a:t>XXXI-F – Buffer Zones; additional location restrictions</a:t>
            </a:r>
          </a:p>
          <a:p>
            <a:pPr marL="0" indent="0">
              <a:buNone/>
            </a:pPr>
            <a:r>
              <a:rPr lang="en-US" sz="2100" dirty="0">
                <a:latin typeface="Franklin Gothic Medium" panose="020B0603020102020204" pitchFamily="34" charset="0"/>
              </a:rPr>
              <a:t>XXXI-G and H – Outlines Special Permit procedure</a:t>
            </a:r>
          </a:p>
        </p:txBody>
      </p:sp>
      <p:pic>
        <p:nvPicPr>
          <p:cNvPr id="8" name="Picture 7">
            <a:extLst>
              <a:ext uri="{FF2B5EF4-FFF2-40B4-BE49-F238E27FC236}">
                <a16:creationId xmlns:a16="http://schemas.microsoft.com/office/drawing/2014/main" xmlns="" id="{146D6DE9-B8A3-422A-9635-EAA8615AC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AE8B2E98-211F-405F-B98F-756901031F0D}"/>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462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XXXI</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26</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1272501"/>
            <a:ext cx="10027920" cy="5083849"/>
          </a:xfrm>
        </p:spPr>
        <p:txBody>
          <a:bodyPr>
            <a:noAutofit/>
          </a:bodyPr>
          <a:lstStyle/>
          <a:p>
            <a:pPr marL="0" indent="0">
              <a:buNone/>
            </a:pPr>
            <a:r>
              <a:rPr lang="en-US" sz="2100" dirty="0">
                <a:solidFill>
                  <a:schemeClr val="bg1">
                    <a:lumMod val="65000"/>
                  </a:schemeClr>
                </a:solidFill>
                <a:latin typeface="Franklin Gothic Medium" panose="020B0603020102020204" pitchFamily="34" charset="0"/>
              </a:rPr>
              <a:t>Section XXXI replaces former section V-G</a:t>
            </a:r>
          </a:p>
          <a:p>
            <a:pPr>
              <a:buFont typeface="Wingdings" panose="05000000000000000000" pitchFamily="2" charset="2"/>
              <a:buChar char="Ø"/>
            </a:pPr>
            <a:r>
              <a:rPr lang="en-US" sz="2100" dirty="0">
                <a:solidFill>
                  <a:schemeClr val="bg1">
                    <a:lumMod val="65000"/>
                  </a:schemeClr>
                </a:solidFill>
                <a:latin typeface="Franklin Gothic Medium" panose="020B0603020102020204" pitchFamily="34" charset="0"/>
              </a:rPr>
              <a:t>Approved May 29, 2018, on a 10-to-1 vote in favor</a:t>
            </a:r>
          </a:p>
          <a:p>
            <a:pPr marL="0" indent="0">
              <a:buNone/>
            </a:pPr>
            <a:endParaRPr lang="en-US" sz="2100" dirty="0">
              <a:latin typeface="Franklin Gothic Medium" panose="020B0603020102020204" pitchFamily="34" charset="0"/>
            </a:endParaRPr>
          </a:p>
          <a:p>
            <a:pPr marL="0" indent="0">
              <a:buNone/>
            </a:pPr>
            <a:r>
              <a:rPr lang="en-US" sz="2100" dirty="0">
                <a:latin typeface="Franklin Gothic Medium" panose="020B0603020102020204" pitchFamily="34" charset="0"/>
              </a:rPr>
              <a:t>XXXI-C – Requires Special Permit from Planning Board for use</a:t>
            </a:r>
          </a:p>
          <a:p>
            <a:pPr marL="0" indent="0">
              <a:buNone/>
            </a:pPr>
            <a:r>
              <a:rPr lang="en-US" sz="2100" dirty="0">
                <a:latin typeface="Franklin Gothic Medium" panose="020B0603020102020204" pitchFamily="34" charset="0"/>
              </a:rPr>
              <a:t>	- Follows Zoning Ord. § X-H(7)</a:t>
            </a:r>
          </a:p>
          <a:p>
            <a:pPr marL="0" indent="0">
              <a:buNone/>
            </a:pPr>
            <a:r>
              <a:rPr lang="en-US" sz="2100" dirty="0">
                <a:latin typeface="Franklin Gothic Medium" panose="020B0603020102020204" pitchFamily="34" charset="0"/>
              </a:rPr>
              <a:t>XXXI-D – Sets limitations as to size, location, and use</a:t>
            </a:r>
          </a:p>
          <a:p>
            <a:pPr marL="0" indent="0">
              <a:buNone/>
            </a:pPr>
            <a:r>
              <a:rPr lang="en-US" sz="2100" dirty="0">
                <a:latin typeface="Franklin Gothic Medium" panose="020B0603020102020204" pitchFamily="34" charset="0"/>
              </a:rPr>
              <a:t>XXXI-E – Parking requirements</a:t>
            </a:r>
          </a:p>
          <a:p>
            <a:pPr marL="0" indent="0">
              <a:buNone/>
            </a:pPr>
            <a:r>
              <a:rPr lang="en-US" sz="2100" dirty="0">
                <a:solidFill>
                  <a:schemeClr val="bg1">
                    <a:lumMod val="65000"/>
                  </a:schemeClr>
                </a:solidFill>
                <a:latin typeface="Franklin Gothic Medium" panose="020B0603020102020204" pitchFamily="34" charset="0"/>
              </a:rPr>
              <a:t>XXXI-F – Buffer Zones; additional location restrictions</a:t>
            </a:r>
          </a:p>
          <a:p>
            <a:pPr marL="0" indent="0">
              <a:buNone/>
            </a:pPr>
            <a:r>
              <a:rPr lang="en-US" sz="2100" dirty="0">
                <a:solidFill>
                  <a:schemeClr val="bg1">
                    <a:lumMod val="65000"/>
                  </a:schemeClr>
                </a:solidFill>
                <a:latin typeface="Franklin Gothic Medium" panose="020B0603020102020204" pitchFamily="34" charset="0"/>
              </a:rPr>
              <a:t>XXXI-G and H – Outlines Special Permit procedure</a:t>
            </a:r>
          </a:p>
        </p:txBody>
      </p:sp>
      <p:pic>
        <p:nvPicPr>
          <p:cNvPr id="8" name="Picture 7">
            <a:extLst>
              <a:ext uri="{FF2B5EF4-FFF2-40B4-BE49-F238E27FC236}">
                <a16:creationId xmlns:a16="http://schemas.microsoft.com/office/drawing/2014/main" xmlns="" id="{146D6DE9-B8A3-422A-9635-EAA8615AC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AE8B2E98-211F-405F-B98F-756901031F0D}"/>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058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X-H(7)</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27</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70857"/>
            <a:ext cx="10027920" cy="5485494"/>
          </a:xfrm>
        </p:spPr>
        <p:txBody>
          <a:bodyPr>
            <a:noAutofit/>
          </a:bodyPr>
          <a:lstStyle/>
          <a:p>
            <a:pPr marL="0" indent="0">
              <a:buNone/>
            </a:pPr>
            <a:r>
              <a:rPr lang="en-US" sz="1600" dirty="0">
                <a:latin typeface="Franklin Gothic Book" panose="020B0503020102020204" pitchFamily="34" charset="0"/>
              </a:rPr>
              <a:t>“Before granting an application for a special permit, the SPGA, with due regard to the nature and condition of all adjacent structures and uses, and the district within which the same is located, shall find all of the following general conditions to be fulfilled”</a:t>
            </a:r>
          </a:p>
          <a:p>
            <a:pPr marL="457200" indent="-457200">
              <a:buFont typeface="+mj-lt"/>
              <a:buAutoNum type="arabicPeriod"/>
            </a:pPr>
            <a:r>
              <a:rPr lang="en-US" sz="2100" dirty="0">
                <a:latin typeface="Franklin Gothic Medium" panose="020B0603020102020204" pitchFamily="34" charset="0"/>
              </a:rPr>
              <a:t>The use requested is listed in the table of use regulations or elsewhere as in the ordinances requiring a special permit in the district for which application is made or is similar in character to permitted uses in a particular district but is not specifically mentioned</a:t>
            </a:r>
          </a:p>
          <a:p>
            <a:pPr lvl="1"/>
            <a:r>
              <a:rPr lang="en-US" sz="1700" dirty="0">
                <a:latin typeface="Franklin Gothic Medium" panose="020B0603020102020204" pitchFamily="34" charset="0"/>
              </a:rPr>
              <a:t>Specifically designated as use #802 in Zoning Ord. § V-D</a:t>
            </a:r>
          </a:p>
          <a:p>
            <a:pPr marL="457200" indent="-457200">
              <a:buAutoNum type="arabicPeriod"/>
            </a:pPr>
            <a:r>
              <a:rPr lang="en-US" sz="2100" dirty="0">
                <a:latin typeface="Franklin Gothic Medium" panose="020B0603020102020204" pitchFamily="34" charset="0"/>
              </a:rPr>
              <a:t>The requested use is essential and/or desirable to the public convenience or welfare</a:t>
            </a:r>
          </a:p>
          <a:p>
            <a:pPr lvl="1"/>
            <a:r>
              <a:rPr lang="en-US" sz="1700" dirty="0">
                <a:latin typeface="Franklin Gothic Medium" panose="020B0603020102020204" pitchFamily="34" charset="0"/>
              </a:rPr>
              <a:t>Provides local jobs</a:t>
            </a:r>
          </a:p>
          <a:p>
            <a:pPr lvl="1"/>
            <a:r>
              <a:rPr lang="en-US" sz="1700" dirty="0">
                <a:latin typeface="Franklin Gothic Medium" panose="020B0603020102020204" pitchFamily="34" charset="0"/>
              </a:rPr>
              <a:t>Greatly increases tax revenue derived from the parcel</a:t>
            </a:r>
          </a:p>
          <a:p>
            <a:pPr lvl="1"/>
            <a:r>
              <a:rPr lang="en-US" sz="1700" dirty="0">
                <a:latin typeface="Franklin Gothic Medium" panose="020B0603020102020204" pitchFamily="34" charset="0"/>
              </a:rPr>
              <a:t>HCA to include annual charitable contribution</a:t>
            </a:r>
          </a:p>
          <a:p>
            <a:pPr lvl="1"/>
            <a:r>
              <a:rPr lang="en-US" sz="1700">
                <a:latin typeface="Franklin Gothic Medium" panose="020B0603020102020204" pitchFamily="34" charset="0"/>
              </a:rPr>
              <a:t>Upgrades to </a:t>
            </a:r>
            <a:r>
              <a:rPr lang="en-US" sz="1700" dirty="0">
                <a:latin typeface="Franklin Gothic Medium" panose="020B0603020102020204" pitchFamily="34" charset="0"/>
              </a:rPr>
              <a:t>the Business Park</a:t>
            </a:r>
          </a:p>
          <a:p>
            <a:pPr marL="457200" indent="-457200">
              <a:buAutoNum type="arabicPeriod"/>
            </a:pPr>
            <a:r>
              <a:rPr lang="en-US" sz="2100" dirty="0">
                <a:latin typeface="Franklin Gothic Medium" panose="020B0603020102020204" pitchFamily="34" charset="0"/>
              </a:rPr>
              <a:t>The requested use will not create undue traffic congestion, or unduly impair pedestrian safety</a:t>
            </a:r>
          </a:p>
          <a:p>
            <a:pPr lvl="1"/>
            <a:r>
              <a:rPr lang="en-US" sz="1700" dirty="0">
                <a:latin typeface="Franklin Gothic Medium" panose="020B0603020102020204" pitchFamily="34" charset="0"/>
              </a:rPr>
              <a:t>Located in existing Business Park at previously developed site</a:t>
            </a:r>
          </a:p>
          <a:p>
            <a:pPr lvl="1"/>
            <a:r>
              <a:rPr lang="en-US" sz="1700" dirty="0">
                <a:latin typeface="Franklin Gothic Medium" panose="020B0603020102020204" pitchFamily="34" charset="0"/>
              </a:rPr>
              <a:t>No retail component – employees, deliveries, and outgoing shipments only</a:t>
            </a:r>
            <a:endParaRPr lang="en-US" sz="2100" dirty="0">
              <a:latin typeface="Franklin Gothic Medium" panose="020B0603020102020204" pitchFamily="34" charset="0"/>
            </a:endParaRP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369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X-H(7)</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28</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70857"/>
            <a:ext cx="10027920" cy="5485494"/>
          </a:xfrm>
        </p:spPr>
        <p:txBody>
          <a:bodyPr>
            <a:noAutofit/>
          </a:bodyPr>
          <a:lstStyle/>
          <a:p>
            <a:pPr marL="0" indent="0">
              <a:buNone/>
            </a:pPr>
            <a:r>
              <a:rPr lang="en-US" sz="1600" dirty="0">
                <a:latin typeface="Franklin Gothic Book" panose="020B0503020102020204" pitchFamily="34" charset="0"/>
              </a:rPr>
              <a:t>“Before granting an application for a special permit, the SPGA, with due regard to the nature and condition of all adjacent structures and uses, and the district within which the same is located, shall find all of the following general conditions to be fulfilled”</a:t>
            </a:r>
          </a:p>
          <a:p>
            <a:pPr marL="457200" indent="-457200">
              <a:buFont typeface="+mj-lt"/>
              <a:buAutoNum type="arabicPeriod" startAt="4"/>
            </a:pPr>
            <a:r>
              <a:rPr lang="en-US" sz="2100" dirty="0">
                <a:latin typeface="Franklin Gothic Medium" panose="020B0603020102020204" pitchFamily="34" charset="0"/>
              </a:rPr>
              <a:t>The requested use will not overload any public water, drainage or sewer system or any other municipal system to such an extent that the requested use or any developed use in the immediate area or in any other area of the city will be unduly subjected to hazards affecting health, safety or the general welfare</a:t>
            </a:r>
          </a:p>
          <a:p>
            <a:pPr lvl="1"/>
            <a:r>
              <a:rPr lang="en-US" sz="1700" dirty="0">
                <a:latin typeface="Franklin Gothic Medium" panose="020B0603020102020204" pitchFamily="34" charset="0"/>
              </a:rPr>
              <a:t>Demand on municipal systems no greater than average industrial use of this size</a:t>
            </a:r>
          </a:p>
          <a:p>
            <a:pPr lvl="1"/>
            <a:r>
              <a:rPr lang="en-US" sz="1700" dirty="0">
                <a:latin typeface="Franklin Gothic Medium" panose="020B0603020102020204" pitchFamily="34" charset="0"/>
              </a:rPr>
              <a:t>No discharge into municipal systems without rigorous treatment – heavily regulated by state</a:t>
            </a:r>
            <a:endParaRPr lang="en-US" sz="1300" dirty="0">
              <a:latin typeface="Franklin Gothic Medium" panose="020B0603020102020204" pitchFamily="34" charset="0"/>
            </a:endParaRPr>
          </a:p>
          <a:p>
            <a:pPr marL="457200" indent="-457200">
              <a:buAutoNum type="arabicPeriod" startAt="4"/>
            </a:pPr>
            <a:r>
              <a:rPr lang="en-US" sz="2100" dirty="0">
                <a:latin typeface="Franklin Gothic Medium" panose="020B0603020102020204" pitchFamily="34" charset="0"/>
              </a:rPr>
              <a:t>Any special regulations for the use, set forth in the special permit table are fulfilled</a:t>
            </a:r>
          </a:p>
          <a:p>
            <a:pPr lvl="1"/>
            <a:r>
              <a:rPr lang="en-US" sz="1700" dirty="0">
                <a:latin typeface="Franklin Gothic Medium" panose="020B0603020102020204" pitchFamily="34" charset="0"/>
              </a:rPr>
              <a:t>Totally compliant with all regulations in Zoning Ord. § XXXI</a:t>
            </a:r>
          </a:p>
          <a:p>
            <a:pPr marL="457200" indent="-457200">
              <a:buAutoNum type="arabicPeriod" startAt="4"/>
            </a:pPr>
            <a:r>
              <a:rPr lang="en-US" sz="2100" dirty="0">
                <a:latin typeface="Franklin Gothic Medium" panose="020B0603020102020204" pitchFamily="34" charset="0"/>
              </a:rPr>
              <a:t>The requested use will not impair the integrity or character of the district or adjoining districts, nor be detrimental to the health or welfare</a:t>
            </a:r>
          </a:p>
          <a:p>
            <a:pPr lvl="1"/>
            <a:r>
              <a:rPr lang="en-US" sz="1700" dirty="0">
                <a:latin typeface="Franklin Gothic Medium" panose="020B0603020102020204" pitchFamily="34" charset="0"/>
              </a:rPr>
              <a:t>Use is specifically designated for this district</a:t>
            </a:r>
          </a:p>
          <a:p>
            <a:pPr lvl="1"/>
            <a:r>
              <a:rPr lang="en-US" sz="1700" dirty="0">
                <a:latin typeface="Franklin Gothic Medium" panose="020B0603020102020204" pitchFamily="34" charset="0"/>
              </a:rPr>
              <a:t>Nearest residential district over 2300’ away</a:t>
            </a:r>
          </a:p>
          <a:p>
            <a:pPr lvl="1"/>
            <a:r>
              <a:rPr lang="en-US" sz="1700" dirty="0">
                <a:latin typeface="Franklin Gothic Medium" panose="020B0603020102020204" pitchFamily="34" charset="0"/>
              </a:rPr>
              <a:t>A/C District ~ 1500’ away</a:t>
            </a:r>
            <a:endParaRPr lang="en-US" sz="2100" dirty="0">
              <a:latin typeface="Franklin Gothic Medium" panose="020B0603020102020204" pitchFamily="34" charset="0"/>
            </a:endParaRP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884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X-H(7)</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29</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84463"/>
            <a:ext cx="10027920" cy="5485494"/>
          </a:xfrm>
        </p:spPr>
        <p:txBody>
          <a:bodyPr>
            <a:noAutofit/>
          </a:bodyPr>
          <a:lstStyle/>
          <a:p>
            <a:pPr marL="0" indent="0">
              <a:buNone/>
            </a:pPr>
            <a:r>
              <a:rPr lang="en-US" sz="1600" dirty="0">
                <a:latin typeface="Franklin Gothic Book" panose="020B0503020102020204" pitchFamily="34" charset="0"/>
              </a:rPr>
              <a:t>“Before granting an application for a special permit, the SPGA, with due regard to the nature and condition of all adjacent structures and uses, and the district within which the same is located, shall find all of the following general conditions to be fulfilled”</a:t>
            </a:r>
          </a:p>
          <a:p>
            <a:pPr marL="457200" indent="-457200">
              <a:buFont typeface="+mj-lt"/>
              <a:buAutoNum type="arabicPeriod" startAt="7"/>
            </a:pPr>
            <a:r>
              <a:rPr lang="en-US" sz="2100" dirty="0">
                <a:latin typeface="Franklin Gothic Medium" panose="020B0603020102020204" pitchFamily="34" charset="0"/>
              </a:rPr>
              <a:t>The requested use will not, by its addition to a neighborhood, cause an excess of that particular use that could be detrimental to the character of said neighborhood</a:t>
            </a:r>
          </a:p>
          <a:p>
            <a:pPr lvl="1"/>
            <a:r>
              <a:rPr lang="en-US" sz="1700" dirty="0">
                <a:latin typeface="Franklin Gothic Medium" panose="020B0603020102020204" pitchFamily="34" charset="0"/>
              </a:rPr>
              <a:t>Zoning Ord. § XXXI-D(5) – limits total square footage to 10% of entire Business Park</a:t>
            </a:r>
          </a:p>
          <a:p>
            <a:pPr lvl="2"/>
            <a:r>
              <a:rPr lang="en-US" sz="1700" dirty="0">
                <a:latin typeface="Franklin Gothic Medium" panose="020B0603020102020204" pitchFamily="34" charset="0"/>
              </a:rPr>
              <a:t>Roughly 80,000 SF proposed – would be roughly 2.7% of entire Business Park</a:t>
            </a:r>
          </a:p>
          <a:p>
            <a:pPr lvl="2"/>
            <a:endParaRPr lang="en-US" sz="900" dirty="0">
              <a:latin typeface="Franklin Gothic Medium" panose="020B0603020102020204" pitchFamily="34" charset="0"/>
            </a:endParaRPr>
          </a:p>
          <a:p>
            <a:pPr marL="457200" indent="-457200">
              <a:buAutoNum type="arabicPeriod" startAt="7"/>
            </a:pPr>
            <a:r>
              <a:rPr lang="en-US" sz="2100" dirty="0">
                <a:latin typeface="Franklin Gothic Medium" panose="020B0603020102020204" pitchFamily="34" charset="0"/>
              </a:rPr>
              <a:t>The proposed use is in harmony with the purpose and intent of this ordinance</a:t>
            </a:r>
          </a:p>
          <a:p>
            <a:pPr lvl="1"/>
            <a:r>
              <a:rPr lang="en-US" sz="1700" dirty="0">
                <a:latin typeface="Franklin Gothic Medium" panose="020B0603020102020204" pitchFamily="34" charset="0"/>
              </a:rPr>
              <a:t>Meets all 7 purposes outlined in Zoning Ord. § I-C</a:t>
            </a:r>
          </a:p>
          <a:p>
            <a:pPr lvl="1"/>
            <a:r>
              <a:rPr lang="en-US" sz="1700" dirty="0">
                <a:latin typeface="Franklin Gothic Medium" panose="020B0603020102020204" pitchFamily="34" charset="0"/>
              </a:rPr>
              <a:t>Particular note: 2. To conserve the value of property, with due consideration for the character of the zones and their peculiar suitability for particular uses</a:t>
            </a:r>
          </a:p>
          <a:p>
            <a:pPr lvl="2"/>
            <a:r>
              <a:rPr lang="en-US" sz="1700" dirty="0">
                <a:latin typeface="Franklin Gothic Medium" panose="020B0603020102020204" pitchFamily="34" charset="0"/>
              </a:rPr>
              <a:t>Commercial / industrial facility located in a commercial / industrial Business Park</a:t>
            </a:r>
          </a:p>
          <a:p>
            <a:pPr lvl="1"/>
            <a:r>
              <a:rPr lang="en-US" sz="1700" dirty="0">
                <a:latin typeface="Franklin Gothic Medium" panose="020B0603020102020204" pitchFamily="34" charset="0"/>
              </a:rPr>
              <a:t>Meets all objectives of “Purpose” clauses in Zoning Ord. § XXXI-A</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38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Happy Valley Ventures MA, Inc.</a:t>
            </a:r>
          </a:p>
        </p:txBody>
      </p:sp>
      <p:sp>
        <p:nvSpPr>
          <p:cNvPr id="3" name="Content Placeholder 2"/>
          <p:cNvSpPr>
            <a:spLocks noGrp="1"/>
          </p:cNvSpPr>
          <p:nvPr>
            <p:ph idx="1"/>
          </p:nvPr>
        </p:nvSpPr>
        <p:spPr>
          <a:xfrm>
            <a:off x="838200" y="1483241"/>
            <a:ext cx="10515600" cy="5009633"/>
          </a:xfrm>
        </p:spPr>
        <p:txBody>
          <a:bodyPr>
            <a:normAutofit lnSpcReduction="10000"/>
          </a:bodyPr>
          <a:lstStyle/>
          <a:p>
            <a:pPr>
              <a:buFont typeface="Wingdings" panose="05000000000000000000" pitchFamily="2" charset="2"/>
              <a:buChar char="Ø"/>
            </a:pPr>
            <a:r>
              <a:rPr lang="en-US" sz="3000" dirty="0">
                <a:latin typeface="Franklin Gothic Medium" panose="020B0603020102020204" pitchFamily="34" charset="0"/>
              </a:rPr>
              <a:t>Team has a strong background in running non-profit organizations, private and public companies</a:t>
            </a:r>
          </a:p>
          <a:p>
            <a:pPr lvl="2">
              <a:buFont typeface="Wingdings" panose="05000000000000000000" pitchFamily="2" charset="2"/>
              <a:buChar char="Ø"/>
            </a:pPr>
            <a:r>
              <a:rPr lang="en-US" sz="2400" b="1" dirty="0">
                <a:latin typeface="Franklin Gothic Medium" panose="020B0603020102020204" pitchFamily="34" charset="0"/>
              </a:rPr>
              <a:t>COO/Founder – Eddie Lauth - </a:t>
            </a:r>
            <a:r>
              <a:rPr lang="en-US" sz="2400" dirty="0">
                <a:latin typeface="Franklin Gothic Medium" panose="020B0603020102020204" pitchFamily="34" charset="0"/>
              </a:rPr>
              <a:t>Experienced entrepreneur.  Founder of one public company and current board member of another.</a:t>
            </a:r>
          </a:p>
          <a:p>
            <a:pPr lvl="2">
              <a:buFont typeface="Wingdings" panose="05000000000000000000" pitchFamily="2" charset="2"/>
              <a:buChar char="Ø"/>
            </a:pPr>
            <a:r>
              <a:rPr lang="en-US" sz="2400" b="1" dirty="0">
                <a:latin typeface="Franklin Gothic Medium" panose="020B0603020102020204" pitchFamily="34" charset="0"/>
              </a:rPr>
              <a:t>CFO –  </a:t>
            </a:r>
            <a:r>
              <a:rPr lang="en-US" sz="2400" dirty="0">
                <a:latin typeface="Franklin Gothic Medium" panose="020B0603020102020204" pitchFamily="34" charset="0"/>
              </a:rPr>
              <a:t>Certified Public Accountant, Former CFO of 3,000 employee real estate and hospitality company.</a:t>
            </a:r>
          </a:p>
          <a:p>
            <a:pPr lvl="2">
              <a:buFont typeface="Wingdings" panose="05000000000000000000" pitchFamily="2" charset="2"/>
              <a:buChar char="Ø"/>
            </a:pPr>
            <a:r>
              <a:rPr lang="en-US" sz="2400" b="1" dirty="0">
                <a:latin typeface="Franklin Gothic Medium" panose="020B0603020102020204" pitchFamily="34" charset="0"/>
              </a:rPr>
              <a:t>CEO/Founder – Michael Reardon</a:t>
            </a:r>
          </a:p>
          <a:p>
            <a:pPr marL="1428750" lvl="3" indent="-285750">
              <a:buFont typeface="Wingdings" panose="05000000000000000000" pitchFamily="2" charset="2"/>
              <a:buChar char="Ø"/>
            </a:pPr>
            <a:r>
              <a:rPr lang="en-US" sz="2400" dirty="0">
                <a:latin typeface="Franklin Gothic Medium" panose="020B0603020102020204" pitchFamily="34" charset="0"/>
              </a:rPr>
              <a:t>Experienced real estate developer in multiple asset classes</a:t>
            </a:r>
          </a:p>
          <a:p>
            <a:pPr marL="1428750" lvl="3" indent="-285750">
              <a:buFont typeface="Wingdings" panose="05000000000000000000" pitchFamily="2" charset="2"/>
              <a:buChar char="Ø"/>
            </a:pPr>
            <a:r>
              <a:rPr lang="en-US" sz="2400" dirty="0">
                <a:latin typeface="Franklin Gothic Medium" panose="020B0603020102020204" pitchFamily="34" charset="0"/>
              </a:rPr>
              <a:t>Managing Partner of HVV Newburyport, LLC, formed in 2018 to purchase 2 Opportunity Way.</a:t>
            </a:r>
          </a:p>
          <a:p>
            <a:pPr marL="1428750" lvl="3" indent="-285750">
              <a:buFont typeface="Wingdings" panose="05000000000000000000" pitchFamily="2" charset="2"/>
              <a:buChar char="Ø"/>
            </a:pPr>
            <a:endParaRPr lang="en-US" sz="2400" dirty="0">
              <a:latin typeface="Franklin Gothic Medium" panose="020B0603020102020204" pitchFamily="34" charset="0"/>
            </a:endParaRPr>
          </a:p>
          <a:p>
            <a:pPr marL="514350" lvl="1" indent="-285750">
              <a:buFont typeface="Wingdings" panose="05000000000000000000" pitchFamily="2" charset="2"/>
              <a:buChar char="Ø"/>
            </a:pPr>
            <a:r>
              <a:rPr lang="en-US" sz="3000" dirty="0">
                <a:latin typeface="Franklin Gothic Medium" panose="020B0603020102020204" pitchFamily="34" charset="0"/>
              </a:rPr>
              <a:t>Team has specific experience in the cannabis industry</a:t>
            </a:r>
          </a:p>
          <a:p>
            <a:pPr marL="971550" lvl="2" indent="-285750">
              <a:buFont typeface="Wingdings" panose="05000000000000000000" pitchFamily="2" charset="2"/>
              <a:buChar char="Ø"/>
            </a:pPr>
            <a:r>
              <a:rPr lang="en-US" sz="2600" dirty="0">
                <a:latin typeface="Franklin Gothic Medium" panose="020B0603020102020204" pitchFamily="34" charset="0"/>
              </a:rPr>
              <a:t>Holds several licenses from DPH; developing multiple sites</a:t>
            </a:r>
          </a:p>
          <a:p>
            <a:pPr marL="1428750" lvl="3" indent="-285750">
              <a:buFont typeface="Wingdings" panose="05000000000000000000" pitchFamily="2" charset="2"/>
              <a:buChar char="Ø"/>
            </a:pPr>
            <a:r>
              <a:rPr lang="en-US" sz="2400" dirty="0">
                <a:latin typeface="Franklin Gothic Medium" panose="020B0603020102020204" pitchFamily="34" charset="0"/>
              </a:rPr>
              <a:t>Cultivation facility in Gloucester currently under construction</a:t>
            </a:r>
          </a:p>
          <a:p>
            <a:endParaRPr lang="en-US" sz="1800" dirty="0">
              <a:latin typeface="Franklin Gothic Medium" panose="020B0603020102020204" pitchFamily="34" charset="0"/>
            </a:endParaRPr>
          </a:p>
          <a:p>
            <a:endParaRPr lang="en-US"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a:t>
            </a:fld>
            <a:endParaRPr lang="en-US" dirty="0">
              <a:solidFill>
                <a:schemeClr val="bg1"/>
              </a:solidFill>
              <a:latin typeface="Franklin Gothic Medium" panose="020B0603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7" name="Rectangle 6">
            <a:extLst>
              <a:ext uri="{FF2B5EF4-FFF2-40B4-BE49-F238E27FC236}">
                <a16:creationId xmlns:a16="http://schemas.microsoft.com/office/drawing/2014/main" xmlns="" id="{909335C9-B917-4B39-AFC7-96FE245A9B4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094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X-H(7)</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30</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84463"/>
            <a:ext cx="10027920" cy="5485494"/>
          </a:xfrm>
        </p:spPr>
        <p:txBody>
          <a:bodyPr>
            <a:noAutofit/>
          </a:bodyPr>
          <a:lstStyle/>
          <a:p>
            <a:pPr marL="0" indent="0">
              <a:buNone/>
            </a:pPr>
            <a:r>
              <a:rPr lang="en-US" sz="1600" dirty="0">
                <a:latin typeface="Franklin Gothic Book" panose="020B0503020102020204" pitchFamily="34" charset="0"/>
              </a:rPr>
              <a:t>“Before granting an application for a special permit, the SPGA, with due regard to the nature and condition of all adjacent structures and uses, and the district within which the same is located, shall find all of the following general conditions to be fulfilled”</a:t>
            </a:r>
          </a:p>
          <a:p>
            <a:pPr marL="457200" indent="-457200">
              <a:buFont typeface="+mj-lt"/>
              <a:buAutoNum type="arabicPeriod" startAt="9"/>
            </a:pPr>
            <a:r>
              <a:rPr lang="en-US" sz="2100" dirty="0">
                <a:latin typeface="Franklin Gothic Medium" panose="020B0603020102020204" pitchFamily="34" charset="0"/>
              </a:rPr>
              <a:t>The proposed use shall not be conducted in a manner so as to emit any dangerous, noxious, injurious or otherwise objectionable fire, explosion, radioactive or other hazard, noise or vibration, smoke, dust, odor or other form of environmental pollution</a:t>
            </a:r>
          </a:p>
          <a:p>
            <a:pPr lvl="1"/>
            <a:r>
              <a:rPr lang="en-US" sz="1700" dirty="0">
                <a:latin typeface="Franklin Gothic Medium" panose="020B0603020102020204" pitchFamily="34" charset="0"/>
              </a:rPr>
              <a:t>No dangerous chemicals used</a:t>
            </a:r>
          </a:p>
          <a:p>
            <a:pPr lvl="1"/>
            <a:r>
              <a:rPr lang="en-US" sz="1700" dirty="0">
                <a:latin typeface="Franklin Gothic Medium" panose="020B0603020102020204" pitchFamily="34" charset="0"/>
              </a:rPr>
              <a:t>All equipment—including all HVAC—housed within building</a:t>
            </a:r>
          </a:p>
          <a:p>
            <a:pPr lvl="1"/>
            <a:r>
              <a:rPr lang="en-US" sz="1700" dirty="0">
                <a:latin typeface="Franklin Gothic Medium" panose="020B0603020102020204" pitchFamily="34" charset="0"/>
              </a:rPr>
              <a:t>All deliveries of supplies and outgoing shipments loaded / unloaded indoors</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88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XXX-D</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31</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84463"/>
            <a:ext cx="10027920" cy="5485494"/>
          </a:xfrm>
        </p:spPr>
        <p:txBody>
          <a:bodyPr>
            <a:noAutofit/>
          </a:bodyPr>
          <a:lstStyle/>
          <a:p>
            <a:pPr marL="457200" indent="-457200">
              <a:buFont typeface="+mj-lt"/>
              <a:buAutoNum type="arabicPeriod"/>
            </a:pPr>
            <a:r>
              <a:rPr lang="en-US" sz="2100" dirty="0">
                <a:latin typeface="Franklin Gothic Medium" panose="020B0603020102020204" pitchFamily="34" charset="0"/>
              </a:rPr>
              <a:t>Marijuana Businesses shall be properly licensed by the Commonwealth of Massachusetts Cannabis Control Commission (CCC) or Department of Public Health (DPH), as applicable, pursuant to regulations promulgated therefore.</a:t>
            </a:r>
          </a:p>
          <a:p>
            <a:pPr marL="1089025" lvl="1">
              <a:buFont typeface="Wingdings" panose="05000000000000000000" pitchFamily="2" charset="2"/>
              <a:buChar char="Ø"/>
            </a:pPr>
            <a:r>
              <a:rPr lang="en-US" sz="1900" dirty="0">
                <a:latin typeface="Franklin Gothic Medium" panose="020B0603020102020204" pitchFamily="34" charset="0"/>
              </a:rPr>
              <a:t>HVV is properly licensed through DPH and will be filing an application to CCC once application requirements are met with City of Newburyport.</a:t>
            </a:r>
          </a:p>
          <a:p>
            <a:pPr marL="860425" lvl="1" indent="0">
              <a:buNone/>
            </a:pPr>
            <a:endParaRPr lang="en-US" sz="1900" dirty="0">
              <a:latin typeface="Franklin Gothic Medium" panose="020B0603020102020204" pitchFamily="34" charset="0"/>
            </a:endParaRPr>
          </a:p>
          <a:p>
            <a:pPr marL="457200" indent="-457200">
              <a:buFont typeface="+mj-lt"/>
              <a:buAutoNum type="arabicPeriod"/>
            </a:pPr>
            <a:r>
              <a:rPr lang="en-US" sz="2100" dirty="0">
                <a:latin typeface="Franklin Gothic Medium" panose="020B0603020102020204" pitchFamily="34" charset="0"/>
              </a:rPr>
              <a:t>No Marijuana Business shall be permitted for, or otherwise allow, on-premises social consumption.</a:t>
            </a:r>
          </a:p>
          <a:p>
            <a:pPr marL="1089025">
              <a:buFont typeface="Wingdings" panose="05000000000000000000" pitchFamily="2" charset="2"/>
              <a:buChar char="Ø"/>
            </a:pPr>
            <a:r>
              <a:rPr lang="en-US" sz="1900" dirty="0">
                <a:latin typeface="Franklin Gothic Medium" panose="020B0603020102020204" pitchFamily="34" charset="0"/>
              </a:rPr>
              <a:t>HVV proposes making this a condition of the Special Permit (would be part of the facility’s operational protocol regardless)</a:t>
            </a:r>
          </a:p>
          <a:p>
            <a:pPr marL="860425" indent="0">
              <a:buNone/>
            </a:pPr>
            <a:endParaRPr lang="en-US" sz="1900" dirty="0">
              <a:latin typeface="Franklin Gothic Medium" panose="020B0603020102020204" pitchFamily="34" charset="0"/>
            </a:endParaRPr>
          </a:p>
          <a:p>
            <a:pPr marL="457200" indent="-457200">
              <a:buFont typeface="+mj-lt"/>
              <a:buAutoNum type="arabicPeriod" startAt="3"/>
            </a:pPr>
            <a:r>
              <a:rPr lang="en-US" sz="2100" dirty="0">
                <a:latin typeface="Franklin Gothic Medium" panose="020B0603020102020204" pitchFamily="34" charset="0"/>
              </a:rPr>
              <a:t>No Marijuana Business shall be permitted to operate outside of an enclosed building or structure.</a:t>
            </a:r>
          </a:p>
          <a:p>
            <a:pPr marL="1089025" lvl="1">
              <a:buFont typeface="Wingdings" panose="05000000000000000000" pitchFamily="2" charset="2"/>
              <a:buChar char="Ø"/>
            </a:pPr>
            <a:r>
              <a:rPr lang="en-US" sz="1900" dirty="0">
                <a:latin typeface="Franklin Gothic Medium" panose="020B0603020102020204" pitchFamily="34" charset="0"/>
              </a:rPr>
              <a:t>All work shall take place within the confines of the building</a:t>
            </a:r>
          </a:p>
          <a:p>
            <a:pPr marL="1546225" lvl="2">
              <a:buFont typeface="Wingdings" panose="05000000000000000000" pitchFamily="2" charset="2"/>
              <a:buChar char="Ø"/>
            </a:pPr>
            <a:r>
              <a:rPr lang="en-US" sz="1900" dirty="0">
                <a:latin typeface="Franklin Gothic Medium" panose="020B0603020102020204" pitchFamily="34" charset="0"/>
              </a:rPr>
              <a:t>Including all receipt of deliveries and loading of outgoing shipments</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151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XXX-D</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32</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84463"/>
            <a:ext cx="10027920" cy="5485494"/>
          </a:xfrm>
        </p:spPr>
        <p:txBody>
          <a:bodyPr>
            <a:noAutofit/>
          </a:bodyPr>
          <a:lstStyle/>
          <a:p>
            <a:pPr marL="457200" indent="-457200">
              <a:buFont typeface="+mj-lt"/>
              <a:buAutoNum type="arabicPeriod" startAt="4"/>
            </a:pPr>
            <a:r>
              <a:rPr lang="en-US" sz="2100" dirty="0">
                <a:latin typeface="Franklin Gothic Medium" panose="020B0603020102020204" pitchFamily="34" charset="0"/>
              </a:rPr>
              <a:t>No Marijuana Business located with the Business and Industrial Park zoning districts (I-1 and I-1B) shall be permitted to conduct in-person retail sales to consumers on premises. This restriction shall not be construed to prohibit the transfer or delivery of marijuana-related products to other locations where in-person retail sales of marijuana-related products are permitted.</a:t>
            </a:r>
          </a:p>
          <a:p>
            <a:pPr marL="1379538">
              <a:buFont typeface="Wingdings" panose="05000000000000000000" pitchFamily="2" charset="2"/>
              <a:buChar char="Ø"/>
            </a:pPr>
            <a:r>
              <a:rPr lang="en-US" sz="1900" dirty="0">
                <a:latin typeface="Franklin Gothic Medium" panose="020B0603020102020204" pitchFamily="34" charset="0"/>
              </a:rPr>
              <a:t>HVV proposes making this a condition of the Special Permit</a:t>
            </a:r>
          </a:p>
          <a:p>
            <a:pPr marL="1379538">
              <a:buFont typeface="Wingdings" panose="05000000000000000000" pitchFamily="2" charset="2"/>
              <a:buChar char="Ø"/>
            </a:pPr>
            <a:r>
              <a:rPr lang="en-US" sz="1900" dirty="0">
                <a:latin typeface="Franklin Gothic Medium" panose="020B0603020102020204" pitchFamily="34" charset="0"/>
              </a:rPr>
              <a:t>Facility has no capacity for retail function</a:t>
            </a:r>
          </a:p>
          <a:p>
            <a:pPr marL="1379538">
              <a:buFont typeface="Wingdings" panose="05000000000000000000" pitchFamily="2" charset="2"/>
              <a:buChar char="Ø"/>
            </a:pPr>
            <a:r>
              <a:rPr lang="en-US" sz="1900" dirty="0">
                <a:latin typeface="Franklin Gothic Medium" panose="020B0603020102020204" pitchFamily="34" charset="0"/>
              </a:rPr>
              <a:t>Facility’s license from CCC will not be for retail use</a:t>
            </a:r>
          </a:p>
          <a:p>
            <a:pPr marL="1150938" indent="0">
              <a:buNone/>
            </a:pPr>
            <a:endParaRPr lang="en-US" sz="1900" dirty="0">
              <a:latin typeface="Franklin Gothic Medium" panose="020B0603020102020204" pitchFamily="34" charset="0"/>
            </a:endParaRPr>
          </a:p>
          <a:p>
            <a:pPr marL="457200" indent="-457200">
              <a:buFont typeface="+mj-lt"/>
              <a:buAutoNum type="arabicPeriod" startAt="5"/>
            </a:pPr>
            <a:r>
              <a:rPr lang="en-US" sz="2100" dirty="0">
                <a:latin typeface="Franklin Gothic Medium" panose="020B0603020102020204" pitchFamily="34" charset="0"/>
              </a:rPr>
              <a:t>The total cumulative square footage of all Marijuana Cultivators permitted within the Business and Industrial park zoning districts (I-1 and I-1B) shall be limited to 100,000 </a:t>
            </a:r>
            <a:r>
              <a:rPr lang="en-US" sz="2100">
                <a:latin typeface="Franklin Gothic Medium" panose="020B0603020102020204" pitchFamily="34" charset="0"/>
              </a:rPr>
              <a:t>square feet.</a:t>
            </a:r>
            <a:endParaRPr lang="en-US" sz="2100" dirty="0">
              <a:latin typeface="Franklin Gothic Medium" panose="020B0603020102020204" pitchFamily="34" charset="0"/>
            </a:endParaRPr>
          </a:p>
          <a:p>
            <a:pPr marL="1379538">
              <a:buFont typeface="Wingdings" panose="05000000000000000000" pitchFamily="2" charset="2"/>
              <a:buChar char="Ø"/>
            </a:pPr>
            <a:r>
              <a:rPr lang="en-US" sz="1900" dirty="0">
                <a:latin typeface="Franklin Gothic Medium" panose="020B0603020102020204" pitchFamily="34" charset="0"/>
              </a:rPr>
              <a:t>Approximately </a:t>
            </a:r>
            <a:r>
              <a:rPr lang="en-US" sz="1900" dirty="0" err="1">
                <a:latin typeface="Franklin Gothic Medium" panose="020B0603020102020204" pitchFamily="34" charset="0"/>
              </a:rPr>
              <a:t>80,000SF</a:t>
            </a:r>
            <a:r>
              <a:rPr lang="en-US" sz="1900" dirty="0">
                <a:latin typeface="Franklin Gothic Medium" panose="020B0603020102020204" pitchFamily="34" charset="0"/>
              </a:rPr>
              <a:t> proposed; is about 2.7% of total SF in Business Park</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075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Legal Standards – Zoning Ord. § XXX-E</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33</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884463"/>
            <a:ext cx="10027920" cy="5485494"/>
          </a:xfrm>
        </p:spPr>
        <p:txBody>
          <a:bodyPr>
            <a:noAutofit/>
          </a:bodyPr>
          <a:lstStyle/>
          <a:p>
            <a:pPr marL="0" indent="0">
              <a:buNone/>
            </a:pPr>
            <a:r>
              <a:rPr lang="en-US" sz="2100" dirty="0">
                <a:latin typeface="Franklin Gothic Medium" panose="020B0603020102020204" pitchFamily="34" charset="0"/>
              </a:rPr>
              <a:t>Parking Required: 0.75 spaces per employee in maximum shift plus 1 per company vehicle (same for Cultivator, Establishment, Product Manufacturer, Transporter, and Research Facility).</a:t>
            </a:r>
          </a:p>
          <a:p>
            <a:pPr marL="0" indent="0">
              <a:buNone/>
            </a:pPr>
            <a:endParaRPr lang="en-US" sz="2100" dirty="0">
              <a:latin typeface="Franklin Gothic Medium" panose="020B0603020102020204" pitchFamily="34" charset="0"/>
            </a:endParaRPr>
          </a:p>
          <a:p>
            <a:pPr marL="0" indent="0">
              <a:buNone/>
            </a:pPr>
            <a:r>
              <a:rPr lang="en-US" sz="2100" dirty="0">
                <a:latin typeface="Franklin Gothic Medium" panose="020B0603020102020204" pitchFamily="34" charset="0"/>
              </a:rPr>
              <a:t>Total number of expected employees on max shift: 42</a:t>
            </a:r>
          </a:p>
          <a:p>
            <a:pPr marL="0" indent="0">
              <a:buNone/>
            </a:pPr>
            <a:r>
              <a:rPr lang="en-US" sz="2100" dirty="0">
                <a:latin typeface="Franklin Gothic Medium" panose="020B0603020102020204" pitchFamily="34" charset="0"/>
              </a:rPr>
              <a:t>	X 0.75 = 31.5</a:t>
            </a:r>
          </a:p>
          <a:p>
            <a:pPr marL="0" indent="0">
              <a:buNone/>
            </a:pPr>
            <a:r>
              <a:rPr lang="en-US" sz="2100" dirty="0">
                <a:latin typeface="Franklin Gothic Medium" panose="020B0603020102020204" pitchFamily="34" charset="0"/>
              </a:rPr>
              <a:t>Total number of company vehicles:   2</a:t>
            </a:r>
          </a:p>
          <a:p>
            <a:pPr marL="0" indent="0">
              <a:buNone/>
            </a:pPr>
            <a:endParaRPr lang="en-US" sz="2100" dirty="0">
              <a:latin typeface="Franklin Gothic Medium" panose="020B0603020102020204" pitchFamily="34" charset="0"/>
            </a:endParaRPr>
          </a:p>
          <a:p>
            <a:pPr marL="0" indent="0">
              <a:buNone/>
            </a:pPr>
            <a:r>
              <a:rPr lang="en-US" sz="2100" dirty="0">
                <a:latin typeface="Franklin Gothic Medium" panose="020B0603020102020204" pitchFamily="34" charset="0"/>
              </a:rPr>
              <a:t>Total parking spaces required:  34</a:t>
            </a:r>
          </a:p>
          <a:p>
            <a:pPr marL="0" indent="0">
              <a:buNone/>
            </a:pPr>
            <a:r>
              <a:rPr lang="en-US" sz="2100" dirty="0">
                <a:latin typeface="Franklin Gothic Medium" panose="020B0603020102020204" pitchFamily="34" charset="0"/>
              </a:rPr>
              <a:t>Total parking spaces provided: 50 (with room for expansion as necessary)</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176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Conclusion</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34</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1272501"/>
            <a:ext cx="10027920" cy="5097456"/>
          </a:xfrm>
        </p:spPr>
        <p:txBody>
          <a:bodyPr>
            <a:noAutofit/>
          </a:bodyPr>
          <a:lstStyle/>
          <a:p>
            <a:pPr>
              <a:buFont typeface="Wingdings" panose="05000000000000000000" pitchFamily="2" charset="2"/>
              <a:buChar char="Ø"/>
            </a:pPr>
            <a:r>
              <a:rPr lang="en-US" sz="2400" dirty="0">
                <a:latin typeface="Franklin Gothic Medium" panose="020B0603020102020204" pitchFamily="34" charset="0"/>
              </a:rPr>
              <a:t>HVV employs best-in-class protocols</a:t>
            </a:r>
          </a:p>
          <a:p>
            <a:pPr lvl="1">
              <a:buFont typeface="Wingdings" panose="05000000000000000000" pitchFamily="2" charset="2"/>
              <a:buChar char="Ø"/>
            </a:pPr>
            <a:r>
              <a:rPr lang="en-US" sz="2000" dirty="0">
                <a:latin typeface="Franklin Gothic Medium" panose="020B0603020102020204" pitchFamily="34" charset="0"/>
              </a:rPr>
              <a:t>Developed in concert with with top consultants in the cannabis industry</a:t>
            </a:r>
          </a:p>
          <a:p>
            <a:pPr marL="457200" lvl="1" indent="0">
              <a:buNone/>
            </a:pPr>
            <a:endParaRPr lang="en-US" sz="2000" dirty="0">
              <a:latin typeface="Franklin Gothic Medium" panose="020B0603020102020204" pitchFamily="34" charset="0"/>
            </a:endParaRPr>
          </a:p>
          <a:p>
            <a:pPr>
              <a:buFont typeface="Wingdings" panose="05000000000000000000" pitchFamily="2" charset="2"/>
              <a:buChar char="Ø"/>
            </a:pPr>
            <a:r>
              <a:rPr lang="en-US" sz="2400" dirty="0">
                <a:latin typeface="Franklin Gothic Medium" panose="020B0603020102020204" pitchFamily="34" charset="0"/>
              </a:rPr>
              <a:t>HVV utilizes latest technology and highest-quality equipment</a:t>
            </a:r>
          </a:p>
          <a:p>
            <a:pPr lvl="1">
              <a:buFont typeface="Wingdings" panose="05000000000000000000" pitchFamily="2" charset="2"/>
              <a:buChar char="Ø"/>
            </a:pPr>
            <a:r>
              <a:rPr lang="en-US" sz="2000" dirty="0">
                <a:latin typeface="Franklin Gothic Medium" panose="020B0603020102020204" pitchFamily="34" charset="0"/>
              </a:rPr>
              <a:t>Leading edge research in efficient and effective breeding and growth techniques</a:t>
            </a:r>
          </a:p>
          <a:p>
            <a:pPr marL="457200" lvl="1" indent="0">
              <a:buNone/>
            </a:pPr>
            <a:endParaRPr lang="en-US" sz="2000" dirty="0">
              <a:latin typeface="Franklin Gothic Medium" panose="020B0603020102020204" pitchFamily="34" charset="0"/>
            </a:endParaRPr>
          </a:p>
          <a:p>
            <a:pPr>
              <a:buFont typeface="Wingdings" panose="05000000000000000000" pitchFamily="2" charset="2"/>
              <a:buChar char="Ø"/>
            </a:pPr>
            <a:r>
              <a:rPr lang="en-US" sz="2400" dirty="0">
                <a:latin typeface="Franklin Gothic Medium" panose="020B0603020102020204" pitchFamily="34" charset="0"/>
              </a:rPr>
              <a:t>HVV is highly regulated on state level through CCC and DPH</a:t>
            </a:r>
          </a:p>
          <a:p>
            <a:pPr lvl="1">
              <a:buFont typeface="Wingdings" panose="05000000000000000000" pitchFamily="2" charset="2"/>
              <a:buChar char="Ø"/>
            </a:pPr>
            <a:r>
              <a:rPr lang="en-US" sz="2000" dirty="0">
                <a:latin typeface="Franklin Gothic Medium" panose="020B0603020102020204" pitchFamily="34" charset="0"/>
              </a:rPr>
              <a:t>Annual reports to state can be shared with local authorities as well</a:t>
            </a:r>
          </a:p>
          <a:p>
            <a:pPr marL="457200" lvl="1" indent="0">
              <a:buNone/>
            </a:pPr>
            <a:endParaRPr lang="en-US" sz="2400" dirty="0">
              <a:latin typeface="Franklin Gothic Medium" panose="020B0603020102020204" pitchFamily="34" charset="0"/>
            </a:endParaRPr>
          </a:p>
          <a:p>
            <a:pPr>
              <a:buFont typeface="Wingdings" panose="05000000000000000000" pitchFamily="2" charset="2"/>
              <a:buChar char="Ø"/>
            </a:pPr>
            <a:r>
              <a:rPr lang="en-US" sz="2400" dirty="0">
                <a:latin typeface="Franklin Gothic Medium" panose="020B0603020102020204" pitchFamily="34" charset="0"/>
              </a:rPr>
              <a:t>Newburyport Zoning Ordinance also provides rigorous controls</a:t>
            </a:r>
          </a:p>
          <a:p>
            <a:pPr lvl="1">
              <a:buFont typeface="Wingdings" panose="05000000000000000000" pitchFamily="2" charset="2"/>
              <a:buChar char="Ø"/>
            </a:pPr>
            <a:r>
              <a:rPr lang="en-US" sz="2000" dirty="0">
                <a:latin typeface="Franklin Gothic Medium" panose="020B0603020102020204" pitchFamily="34" charset="0"/>
              </a:rPr>
              <a:t>Application to CCC requires 100% compliance with all city regulations</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200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2"/>
            <a:ext cx="10515600" cy="1325563"/>
          </a:xfrm>
        </p:spPr>
        <p:txBody>
          <a:bodyPr/>
          <a:lstStyle/>
          <a:p>
            <a:r>
              <a:rPr lang="en-US" dirty="0">
                <a:solidFill>
                  <a:srgbClr val="C00000"/>
                </a:solidFill>
                <a:latin typeface="Franklin Gothic Medium" panose="020B0603020102020204" pitchFamily="34" charset="0"/>
              </a:rPr>
              <a:t>Conclusion</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35</a:t>
            </a:fld>
            <a:endParaRPr lang="en-US" dirty="0">
              <a:solidFill>
                <a:schemeClr val="bg1"/>
              </a:solidFill>
              <a:latin typeface="Franklin Gothic Medium" panose="020B0603020102020204" pitchFamily="34" charset="0"/>
            </a:endParaRPr>
          </a:p>
        </p:txBody>
      </p:sp>
      <p:sp>
        <p:nvSpPr>
          <p:cNvPr id="7" name="Content Placeholder 2"/>
          <p:cNvSpPr>
            <a:spLocks noGrp="1"/>
          </p:cNvSpPr>
          <p:nvPr>
            <p:ph idx="1"/>
          </p:nvPr>
        </p:nvSpPr>
        <p:spPr>
          <a:xfrm>
            <a:off x="838200" y="1272501"/>
            <a:ext cx="10027920" cy="5097456"/>
          </a:xfrm>
        </p:spPr>
        <p:txBody>
          <a:bodyPr>
            <a:noAutofit/>
          </a:bodyPr>
          <a:lstStyle/>
          <a:p>
            <a:pPr>
              <a:buFont typeface="Wingdings" panose="05000000000000000000" pitchFamily="2" charset="2"/>
              <a:buChar char="Ø"/>
            </a:pPr>
            <a:r>
              <a:rPr lang="en-US" sz="2400" dirty="0">
                <a:latin typeface="Franklin Gothic Medium" panose="020B0603020102020204" pitchFamily="34" charset="0"/>
              </a:rPr>
              <a:t>HVV will bring substantial revenue to City of Newburyport</a:t>
            </a:r>
          </a:p>
          <a:p>
            <a:pPr lvl="1">
              <a:buFont typeface="Wingdings" panose="05000000000000000000" pitchFamily="2" charset="2"/>
              <a:buChar char="Ø"/>
            </a:pPr>
            <a:r>
              <a:rPr lang="en-US" sz="2100" dirty="0">
                <a:latin typeface="Franklin Gothic Medium" panose="020B0603020102020204" pitchFamily="34" charset="0"/>
              </a:rPr>
              <a:t>Increase in taxable value of vacant property in Business Park</a:t>
            </a:r>
          </a:p>
          <a:p>
            <a:pPr lvl="1">
              <a:buFont typeface="Wingdings" panose="05000000000000000000" pitchFamily="2" charset="2"/>
              <a:buChar char="Ø"/>
            </a:pPr>
            <a:r>
              <a:rPr lang="en-US" sz="2100" dirty="0">
                <a:latin typeface="Franklin Gothic Medium" panose="020B0603020102020204" pitchFamily="34" charset="0"/>
              </a:rPr>
              <a:t>Revenue sharing via Host Community Agreement</a:t>
            </a:r>
          </a:p>
          <a:p>
            <a:pPr marL="457200" lvl="1" indent="0">
              <a:buNone/>
            </a:pPr>
            <a:endParaRPr lang="en-US" sz="2100" dirty="0">
              <a:latin typeface="Franklin Gothic Medium" panose="020B0603020102020204" pitchFamily="34" charset="0"/>
            </a:endParaRPr>
          </a:p>
          <a:p>
            <a:pPr>
              <a:buFont typeface="Wingdings" panose="05000000000000000000" pitchFamily="2" charset="2"/>
              <a:buChar char="Ø"/>
            </a:pPr>
            <a:r>
              <a:rPr lang="en-US" sz="2500" dirty="0">
                <a:latin typeface="Franklin Gothic Medium" panose="020B0603020102020204" pitchFamily="34" charset="0"/>
              </a:rPr>
              <a:t>HVV will bring jobs to Newburyport</a:t>
            </a:r>
          </a:p>
          <a:p>
            <a:pPr lvl="1">
              <a:buFont typeface="Wingdings" panose="05000000000000000000" pitchFamily="2" charset="2"/>
              <a:buChar char="Ø"/>
            </a:pPr>
            <a:r>
              <a:rPr lang="en-US" sz="2100" dirty="0">
                <a:latin typeface="Franklin Gothic Medium" panose="020B0603020102020204" pitchFamily="34" charset="0"/>
              </a:rPr>
              <a:t>“21</a:t>
            </a:r>
            <a:r>
              <a:rPr lang="en-US" sz="2100" baseline="30000" dirty="0">
                <a:latin typeface="Franklin Gothic Medium" panose="020B0603020102020204" pitchFamily="34" charset="0"/>
              </a:rPr>
              <a:t>st</a:t>
            </a:r>
            <a:r>
              <a:rPr lang="en-US" sz="2100" dirty="0">
                <a:latin typeface="Franklin Gothic Medium" panose="020B0603020102020204" pitchFamily="34" charset="0"/>
              </a:rPr>
              <a:t> Century” jobs</a:t>
            </a:r>
          </a:p>
          <a:p>
            <a:pPr lvl="1">
              <a:buFont typeface="Wingdings" panose="05000000000000000000" pitchFamily="2" charset="2"/>
              <a:buChar char="Ø"/>
            </a:pPr>
            <a:r>
              <a:rPr lang="en-US" sz="2100" dirty="0">
                <a:latin typeface="Franklin Gothic Medium" panose="020B0603020102020204" pitchFamily="34" charset="0"/>
              </a:rPr>
              <a:t>Livable wages</a:t>
            </a:r>
          </a:p>
        </p:txBody>
      </p:sp>
      <p:pic>
        <p:nvPicPr>
          <p:cNvPr id="8" name="Picture 7">
            <a:extLst>
              <a:ext uri="{FF2B5EF4-FFF2-40B4-BE49-F238E27FC236}">
                <a16:creationId xmlns:a16="http://schemas.microsoft.com/office/drawing/2014/main" xmlns="" id="{E1833802-7B0C-44B1-B7F7-6832DAF5C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82DE13D0-6C70-4115-9674-549F7722B4F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714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Contact Information</a:t>
            </a:r>
          </a:p>
        </p:txBody>
      </p:sp>
      <p:sp>
        <p:nvSpPr>
          <p:cNvPr id="3" name="Content Placeholder 2"/>
          <p:cNvSpPr>
            <a:spLocks noGrp="1"/>
          </p:cNvSpPr>
          <p:nvPr>
            <p:ph idx="1"/>
          </p:nvPr>
        </p:nvSpPr>
        <p:spPr>
          <a:xfrm>
            <a:off x="677334" y="1400782"/>
            <a:ext cx="8596668" cy="5109745"/>
          </a:xfrm>
        </p:spPr>
        <p:txBody>
          <a:bodyPr>
            <a:normAutofit/>
          </a:bodyPr>
          <a:lstStyle/>
          <a:p>
            <a:pPr marL="457200" lvl="1" indent="0">
              <a:spcBef>
                <a:spcPts val="0"/>
              </a:spcBef>
              <a:buClr>
                <a:srgbClr val="90C226"/>
              </a:buClr>
              <a:buNone/>
            </a:pPr>
            <a:r>
              <a:rPr lang="en-US" b="1" dirty="0"/>
              <a:t>Chairman and Founder:</a:t>
            </a:r>
          </a:p>
          <a:p>
            <a:pPr marL="1293876" lvl="6" indent="-342900">
              <a:spcBef>
                <a:spcPts val="800"/>
              </a:spcBef>
              <a:buClr>
                <a:srgbClr val="90C226"/>
              </a:buClr>
              <a:buNone/>
            </a:pPr>
            <a:r>
              <a:rPr lang="en-US" sz="1600" b="1" dirty="0"/>
              <a:t>Michael D. Reardon</a:t>
            </a:r>
          </a:p>
          <a:p>
            <a:pPr marL="1293876" lvl="6" indent="-342900">
              <a:spcBef>
                <a:spcPts val="800"/>
              </a:spcBef>
              <a:buClr>
                <a:srgbClr val="90C226"/>
              </a:buClr>
              <a:buNone/>
            </a:pPr>
            <a:r>
              <a:rPr lang="en-US" sz="1600" b="1" dirty="0"/>
              <a:t>HVV Massachusetts, Inc.</a:t>
            </a:r>
          </a:p>
          <a:p>
            <a:pPr marL="1293876" lvl="6" indent="-342900">
              <a:spcBef>
                <a:spcPts val="800"/>
              </a:spcBef>
              <a:buClr>
                <a:srgbClr val="90C226"/>
              </a:buClr>
              <a:buNone/>
            </a:pPr>
            <a:r>
              <a:rPr lang="en-US" sz="1600" b="1" dirty="0"/>
              <a:t>(843) 819-0866</a:t>
            </a:r>
          </a:p>
          <a:p>
            <a:pPr marL="0" indent="0">
              <a:spcBef>
                <a:spcPts val="0"/>
              </a:spcBef>
              <a:buNone/>
            </a:pPr>
            <a:endParaRPr lang="en-US" sz="1600" b="1" dirty="0"/>
          </a:p>
          <a:p>
            <a:pPr marL="0" indent="0">
              <a:spcBef>
                <a:spcPts val="0"/>
              </a:spcBef>
            </a:pPr>
            <a:endParaRPr lang="en-US" dirty="0"/>
          </a:p>
          <a:p>
            <a:pPr marL="457200" lvl="1" indent="0">
              <a:spcBef>
                <a:spcPts val="0"/>
              </a:spcBef>
              <a:buNone/>
            </a:pPr>
            <a:endParaRPr lang="en-US" b="1" dirty="0"/>
          </a:p>
          <a:p>
            <a:pPr marL="457200" lvl="1" indent="0">
              <a:spcBef>
                <a:spcPts val="0"/>
              </a:spcBef>
              <a:buNone/>
            </a:pPr>
            <a:endParaRPr lang="en-US" b="1" dirty="0"/>
          </a:p>
          <a:p>
            <a:pPr marL="457200" lvl="1" indent="0">
              <a:spcBef>
                <a:spcPts val="0"/>
              </a:spcBef>
              <a:buNone/>
            </a:pPr>
            <a:r>
              <a:rPr lang="en-US" b="1" dirty="0"/>
              <a:t>Counsel:</a:t>
            </a:r>
          </a:p>
          <a:p>
            <a:pPr marL="857250" lvl="2" indent="0">
              <a:spcBef>
                <a:spcPts val="0"/>
              </a:spcBef>
              <a:buNone/>
            </a:pPr>
            <a:r>
              <a:rPr lang="en-US" sz="1600" b="1" dirty="0"/>
              <a:t>Seaside Legal Solutions, P.C.</a:t>
            </a:r>
          </a:p>
          <a:p>
            <a:pPr marL="857250" lvl="2" indent="0">
              <a:spcBef>
                <a:spcPts val="0"/>
              </a:spcBef>
              <a:buNone/>
            </a:pPr>
            <a:r>
              <a:rPr lang="en-US" sz="1600" b="1" dirty="0"/>
              <a:t>PO Box 1172</a:t>
            </a:r>
          </a:p>
          <a:p>
            <a:pPr marL="857250" lvl="2" indent="0">
              <a:spcBef>
                <a:spcPts val="0"/>
              </a:spcBef>
              <a:buNone/>
            </a:pPr>
            <a:r>
              <a:rPr lang="en-US" sz="1600" b="1" dirty="0"/>
              <a:t>Gloucester, MA 01931</a:t>
            </a:r>
          </a:p>
          <a:p>
            <a:pPr marL="857250" lvl="2" indent="0">
              <a:spcBef>
                <a:spcPts val="0"/>
              </a:spcBef>
              <a:buNone/>
            </a:pPr>
            <a:r>
              <a:rPr lang="en-US" sz="1600" b="1" dirty="0"/>
              <a:t>978-627-4500</a:t>
            </a:r>
          </a:p>
          <a:p>
            <a:pPr marL="857250" lvl="2" indent="0">
              <a:spcBef>
                <a:spcPts val="0"/>
              </a:spcBef>
              <a:buNone/>
            </a:pPr>
            <a:r>
              <a:rPr lang="en-US" sz="1600" b="1" dirty="0"/>
              <a:t>contact@seasidelegal.com</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rPr>
              <a:t>36</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0705" y="3929098"/>
            <a:ext cx="2214010" cy="2162820"/>
          </a:xfrm>
          <a:prstGeom prst="rect">
            <a:avLst/>
          </a:prstGeom>
          <a:effectLst>
            <a:softEdge rad="25400"/>
          </a:effectLst>
        </p:spPr>
      </p:pic>
      <p:sp>
        <p:nvSpPr>
          <p:cNvPr id="10" name="Rectangle 9">
            <a:extLst>
              <a:ext uri="{FF2B5EF4-FFF2-40B4-BE49-F238E27FC236}">
                <a16:creationId xmlns:a16="http://schemas.microsoft.com/office/drawing/2014/main" xmlns="" id="{BAEAEB94-0473-45E9-9198-2D51FC304361}"/>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7F57F75A-52D1-454A-9350-917F6BF72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705" y="1400782"/>
            <a:ext cx="5586184" cy="1462154"/>
          </a:xfrm>
          <a:prstGeom prst="rect">
            <a:avLst/>
          </a:prstGeom>
        </p:spPr>
      </p:pic>
    </p:spTree>
    <p:extLst>
      <p:ext uri="{BB962C8B-B14F-4D97-AF65-F5344CB8AC3E}">
        <p14:creationId xmlns:p14="http://schemas.microsoft.com/office/powerpoint/2010/main" val="170089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latin typeface="Franklin Gothic Medium" panose="020B0603020102020204" pitchFamily="34" charset="0"/>
              </a:rPr>
              <a:t>Licensing Status of HVV across the Commonwealth</a:t>
            </a:r>
          </a:p>
        </p:txBody>
      </p:sp>
      <p:sp>
        <p:nvSpPr>
          <p:cNvPr id="3" name="Content Placeholder 2"/>
          <p:cNvSpPr>
            <a:spLocks noGrp="1"/>
          </p:cNvSpPr>
          <p:nvPr>
            <p:ph idx="1"/>
          </p:nvPr>
        </p:nvSpPr>
        <p:spPr>
          <a:xfrm>
            <a:off x="838200" y="1483242"/>
            <a:ext cx="9528023" cy="3891516"/>
          </a:xfrm>
        </p:spPr>
        <p:txBody>
          <a:bodyPr>
            <a:normAutofit fontScale="92500" lnSpcReduction="20000"/>
          </a:bodyPr>
          <a:lstStyle/>
          <a:p>
            <a:pPr marL="0" indent="0">
              <a:buNone/>
            </a:pPr>
            <a:endParaRPr lang="en-US" dirty="0">
              <a:latin typeface="Franklin Gothic Medium" panose="020B0603020102020204" pitchFamily="34" charset="0"/>
            </a:endParaRPr>
          </a:p>
          <a:p>
            <a:pPr marL="0" indent="0">
              <a:buNone/>
            </a:pPr>
            <a:r>
              <a:rPr lang="en-US" dirty="0">
                <a:latin typeface="Franklin Gothic Medium" panose="020B0603020102020204" pitchFamily="34" charset="0"/>
              </a:rPr>
              <a:t>Provisionally licensed at the following locations:</a:t>
            </a:r>
            <a:endParaRPr lang="en-US" sz="3200" dirty="0">
              <a:latin typeface="Franklin Gothic Medium" panose="020B0603020102020204" pitchFamily="34" charset="0"/>
            </a:endParaRPr>
          </a:p>
          <a:p>
            <a:pPr lvl="1">
              <a:buFont typeface="Wingdings" panose="05000000000000000000" pitchFamily="2" charset="2"/>
              <a:buChar char="Ø"/>
            </a:pPr>
            <a:r>
              <a:rPr lang="en-US" sz="3200" dirty="0">
                <a:latin typeface="Franklin Gothic Medium" panose="020B0603020102020204" pitchFamily="34" charset="0"/>
              </a:rPr>
              <a:t>East Boston – 220 William McClellan Hwy – retail shop / medical dispensary</a:t>
            </a:r>
          </a:p>
          <a:p>
            <a:pPr lvl="1">
              <a:buFont typeface="Wingdings" panose="05000000000000000000" pitchFamily="2" charset="2"/>
              <a:buChar char="Ø"/>
            </a:pPr>
            <a:r>
              <a:rPr lang="en-US" sz="3200" dirty="0">
                <a:latin typeface="Franklin Gothic Medium" panose="020B0603020102020204" pitchFamily="34" charset="0"/>
              </a:rPr>
              <a:t>Boston – 60 East </a:t>
            </a:r>
            <a:r>
              <a:rPr lang="en-US" sz="3200">
                <a:latin typeface="Franklin Gothic Medium" panose="020B0603020102020204" pitchFamily="34" charset="0"/>
              </a:rPr>
              <a:t>Springfield Street </a:t>
            </a:r>
            <a:r>
              <a:rPr lang="en-US" sz="3200" dirty="0">
                <a:latin typeface="Franklin Gothic Medium" panose="020B0603020102020204" pitchFamily="34" charset="0"/>
              </a:rPr>
              <a:t>(South End)– retail shop / medical dispensary license being transferred from Amherst.</a:t>
            </a:r>
          </a:p>
          <a:p>
            <a:pPr lvl="1">
              <a:buFont typeface="Wingdings" panose="05000000000000000000" pitchFamily="2" charset="2"/>
              <a:buChar char="Ø"/>
            </a:pPr>
            <a:r>
              <a:rPr lang="en-US" sz="3200" dirty="0">
                <a:latin typeface="Franklin Gothic Medium" panose="020B0603020102020204" pitchFamily="34" charset="0"/>
              </a:rPr>
              <a:t>Gloucester – 38 Great Republic Drive – cultivation and processing facility + retail shop / medical dispensary</a:t>
            </a:r>
          </a:p>
          <a:p>
            <a:pPr marL="914400" lvl="2" indent="0">
              <a:buNone/>
            </a:pPr>
            <a:endParaRPr lang="en-US" sz="2400"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4</a:t>
            </a:fld>
            <a:endParaRPr lang="en-US" dirty="0">
              <a:solidFill>
                <a:schemeClr val="bg1"/>
              </a:solidFill>
              <a:latin typeface="Franklin Gothic Medium" panose="020B0603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7" name="Rectangle 6">
            <a:extLst>
              <a:ext uri="{FF2B5EF4-FFF2-40B4-BE49-F238E27FC236}">
                <a16:creationId xmlns:a16="http://schemas.microsoft.com/office/drawing/2014/main" xmlns="" id="{909335C9-B917-4B39-AFC7-96FE245A9B48}"/>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36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5</a:t>
            </a:fld>
            <a:endParaRPr lang="en-US" dirty="0">
              <a:solidFill>
                <a:schemeClr val="bg1"/>
              </a:solidFill>
              <a:latin typeface="Franklin Gothic Medium" panose="020B0603020102020204" pitchFamily="34" charset="0"/>
            </a:endParaRPr>
          </a:p>
        </p:txBody>
      </p:sp>
      <p:sp>
        <p:nvSpPr>
          <p:cNvPr id="6" name="Title 5"/>
          <p:cNvSpPr>
            <a:spLocks noGrp="1"/>
          </p:cNvSpPr>
          <p:nvPr>
            <p:ph type="title"/>
          </p:nvPr>
        </p:nvSpPr>
        <p:spPr/>
        <p:txBody>
          <a:bodyPr/>
          <a:lstStyle/>
          <a:p>
            <a:r>
              <a:rPr lang="en-US" dirty="0">
                <a:solidFill>
                  <a:srgbClr val="C00000"/>
                </a:solidFill>
                <a:latin typeface="Franklin Gothic Medium" panose="020B0603020102020204" pitchFamily="34" charset="0"/>
              </a:rPr>
              <a:t>HVV’s History with Newburyport</a:t>
            </a:r>
          </a:p>
        </p:txBody>
      </p:sp>
      <p:sp>
        <p:nvSpPr>
          <p:cNvPr id="7" name="Content Placeholder 6"/>
          <p:cNvSpPr>
            <a:spLocks noGrp="1"/>
          </p:cNvSpPr>
          <p:nvPr>
            <p:ph idx="1"/>
          </p:nvPr>
        </p:nvSpPr>
        <p:spPr/>
        <p:txBody>
          <a:bodyPr>
            <a:normAutofit/>
          </a:bodyPr>
          <a:lstStyle/>
          <a:p>
            <a:r>
              <a:rPr lang="en-US" dirty="0">
                <a:latin typeface="Franklin Gothic Medium" panose="020B0603020102020204" pitchFamily="34" charset="0"/>
              </a:rPr>
              <a:t>Approached City seeking to develop existing site into cultivation / processing facility</a:t>
            </a:r>
          </a:p>
          <a:p>
            <a:r>
              <a:rPr lang="en-US" dirty="0">
                <a:latin typeface="Franklin Gothic Medium" panose="020B0603020102020204" pitchFamily="34" charset="0"/>
              </a:rPr>
              <a:t>Site at 2 Opportunity Way presented to HVV as potential location</a:t>
            </a:r>
          </a:p>
          <a:p>
            <a:pPr lvl="1"/>
            <a:r>
              <a:rPr lang="en-US" dirty="0">
                <a:latin typeface="Franklin Gothic Medium" panose="020B0603020102020204" pitchFamily="34" charset="0"/>
              </a:rPr>
              <a:t>HVV entered into Purchase and Sale Agreement with current owner</a:t>
            </a:r>
          </a:p>
          <a:p>
            <a:r>
              <a:rPr lang="en-US" dirty="0">
                <a:latin typeface="Franklin Gothic Medium" panose="020B0603020102020204" pitchFamily="34" charset="0"/>
              </a:rPr>
              <a:t>Provided feedback to City during recent zoning amendment process.</a:t>
            </a:r>
          </a:p>
          <a:p>
            <a:r>
              <a:rPr lang="en-US" dirty="0">
                <a:latin typeface="Franklin Gothic Medium" panose="020B0603020102020204" pitchFamily="34" charset="0"/>
              </a:rPr>
              <a:t>Currently negotiating Host Community Agreement</a:t>
            </a:r>
          </a:p>
          <a:p>
            <a:pPr lvl="1"/>
            <a:r>
              <a:rPr lang="en-US" dirty="0">
                <a:latin typeface="Franklin Gothic Medium" panose="020B0603020102020204" pitchFamily="34" charset="0"/>
              </a:rPr>
              <a:t>Multiple meetings with Mayor and city staff</a:t>
            </a:r>
          </a:p>
          <a:p>
            <a:pPr lvl="1"/>
            <a:endParaRPr lang="en-US" dirty="0">
              <a:latin typeface="Franklin Gothic Medium" panose="020B0603020102020204" pitchFamily="34" charset="0"/>
            </a:endParaRPr>
          </a:p>
        </p:txBody>
      </p:sp>
      <p:pic>
        <p:nvPicPr>
          <p:cNvPr id="9" name="Picture 8">
            <a:extLst>
              <a:ext uri="{FF2B5EF4-FFF2-40B4-BE49-F238E27FC236}">
                <a16:creationId xmlns:a16="http://schemas.microsoft.com/office/drawing/2014/main" xmlns="" id="{84FD3633-0C98-4B40-BD30-118B5FE23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10" name="Rectangle 9">
            <a:extLst>
              <a:ext uri="{FF2B5EF4-FFF2-40B4-BE49-F238E27FC236}">
                <a16:creationId xmlns:a16="http://schemas.microsoft.com/office/drawing/2014/main" xmlns="" id="{EDD5BB90-07B4-4D84-993D-6FF11B2CF432}"/>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36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Benefits to Newburyport Community</a:t>
            </a:r>
          </a:p>
        </p:txBody>
      </p:sp>
      <p:sp>
        <p:nvSpPr>
          <p:cNvPr id="3" name="Content Placeholder 2"/>
          <p:cNvSpPr>
            <a:spLocks noGrp="1"/>
          </p:cNvSpPr>
          <p:nvPr>
            <p:ph idx="1"/>
          </p:nvPr>
        </p:nvSpPr>
        <p:spPr>
          <a:xfrm>
            <a:off x="838200" y="1458773"/>
            <a:ext cx="8596668" cy="3417882"/>
          </a:xfrm>
        </p:spPr>
        <p:txBody>
          <a:bodyPr>
            <a:noAutofit/>
          </a:bodyPr>
          <a:lstStyle/>
          <a:p>
            <a:pPr>
              <a:buFont typeface="Wingdings" panose="05000000000000000000" pitchFamily="2" charset="2"/>
              <a:buChar char="Ø"/>
            </a:pPr>
            <a:r>
              <a:rPr lang="en-US" sz="2000" dirty="0">
                <a:latin typeface="Franklin Gothic Medium" panose="020B0603020102020204" pitchFamily="34" charset="0"/>
              </a:rPr>
              <a:t>HVV will develop and retrofit a vacant building that will remain fully taxable including equipment and fixtures.</a:t>
            </a:r>
          </a:p>
          <a:p>
            <a:pPr>
              <a:buFont typeface="Wingdings" panose="05000000000000000000" pitchFamily="2" charset="2"/>
              <a:buChar char="Ø"/>
            </a:pPr>
            <a:r>
              <a:rPr lang="en-US" sz="2000" dirty="0">
                <a:latin typeface="Franklin Gothic Medium" panose="020B0603020102020204" pitchFamily="34" charset="0"/>
              </a:rPr>
              <a:t>HVV will use local subcontractors during construction whenever possible</a:t>
            </a:r>
          </a:p>
          <a:p>
            <a:pPr>
              <a:buFont typeface="Wingdings" panose="05000000000000000000" pitchFamily="2" charset="2"/>
              <a:buChar char="Ø"/>
            </a:pPr>
            <a:r>
              <a:rPr lang="en-US" sz="2000" dirty="0">
                <a:latin typeface="Franklin Gothic Medium" panose="020B0603020102020204" pitchFamily="34" charset="0"/>
              </a:rPr>
              <a:t>HVV will  be an active corporate member supporting local Newburyport charities and community organizations</a:t>
            </a:r>
          </a:p>
          <a:p>
            <a:pPr>
              <a:buFont typeface="Wingdings" panose="05000000000000000000" pitchFamily="2" charset="2"/>
              <a:buChar char="Ø"/>
            </a:pPr>
            <a:r>
              <a:rPr lang="en-US" sz="2000" dirty="0">
                <a:latin typeface="Franklin Gothic Medium" panose="020B0603020102020204" pitchFamily="34" charset="0"/>
              </a:rPr>
              <a:t>HVV will employ approximately 70 full time employees at facility capacity</a:t>
            </a:r>
          </a:p>
          <a:p>
            <a:pPr lvl="1">
              <a:buFont typeface="Wingdings" panose="05000000000000000000" pitchFamily="2" charset="2"/>
              <a:buChar char="Ø"/>
            </a:pPr>
            <a:r>
              <a:rPr lang="en-US" sz="1600" dirty="0">
                <a:latin typeface="Franklin Gothic Medium" panose="020B0603020102020204" pitchFamily="34" charset="0"/>
              </a:rPr>
              <a:t>HVV will endeavor to hire local people, subject to CCC approval</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6</a:t>
            </a:fld>
            <a:endParaRPr lang="en-US" dirty="0">
              <a:solidFill>
                <a:schemeClr val="bg1"/>
              </a:solidFill>
              <a:latin typeface="Franklin Gothic Medium" panose="020B0603020102020204" pitchFamily="34" charset="0"/>
            </a:endParaRPr>
          </a:p>
        </p:txBody>
      </p:sp>
      <p:pic>
        <p:nvPicPr>
          <p:cNvPr id="7" name="Picture 6">
            <a:extLst>
              <a:ext uri="{FF2B5EF4-FFF2-40B4-BE49-F238E27FC236}">
                <a16:creationId xmlns:a16="http://schemas.microsoft.com/office/drawing/2014/main" xmlns="" id="{2821BAAE-1D50-4F32-AE29-737159B1E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8" name="Rectangle 7">
            <a:extLst>
              <a:ext uri="{FF2B5EF4-FFF2-40B4-BE49-F238E27FC236}">
                <a16:creationId xmlns:a16="http://schemas.microsoft.com/office/drawing/2014/main" xmlns="" id="{9E1F6778-B432-4369-B578-E85A3FF64C33}"/>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972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Custom Retrofit Facility Designed for Newburyport</a:t>
            </a:r>
          </a:p>
        </p:txBody>
      </p:sp>
      <p:sp>
        <p:nvSpPr>
          <p:cNvPr id="3" name="Content Placeholder 2"/>
          <p:cNvSpPr>
            <a:spLocks noGrp="1"/>
          </p:cNvSpPr>
          <p:nvPr>
            <p:ph idx="1"/>
          </p:nvPr>
        </p:nvSpPr>
        <p:spPr>
          <a:xfrm>
            <a:off x="838200" y="1531746"/>
            <a:ext cx="10027920" cy="4555892"/>
          </a:xfrm>
        </p:spPr>
        <p:txBody>
          <a:bodyPr>
            <a:noAutofit/>
          </a:bodyPr>
          <a:lstStyle/>
          <a:p>
            <a:pPr>
              <a:buFont typeface="Wingdings" panose="05000000000000000000" pitchFamily="2" charset="2"/>
              <a:buChar char="Ø"/>
            </a:pPr>
            <a:r>
              <a:rPr lang="en-US" sz="2000" dirty="0">
                <a:latin typeface="Franklin Gothic Medium" panose="020B0603020102020204" pitchFamily="34" charset="0"/>
              </a:rPr>
              <a:t>HVV’s facility will be a “purpose-built” marijuana cultivation and processing facility to ensure a state of the art, safe, and secure facility</a:t>
            </a:r>
          </a:p>
          <a:p>
            <a:pPr>
              <a:buFont typeface="Wingdings" panose="05000000000000000000" pitchFamily="2" charset="2"/>
              <a:buChar char="Ø"/>
            </a:pPr>
            <a:r>
              <a:rPr lang="en-US" sz="2000" dirty="0">
                <a:latin typeface="Franklin Gothic Medium" panose="020B0603020102020204" pitchFamily="34" charset="0"/>
              </a:rPr>
              <a:t>Retrofit and renovation includes a secure garage for the discreet and protected delivery of product and pickup of supplies</a:t>
            </a:r>
          </a:p>
          <a:p>
            <a:pPr>
              <a:buFont typeface="Wingdings" panose="05000000000000000000" pitchFamily="2" charset="2"/>
              <a:buChar char="Ø"/>
            </a:pPr>
            <a:r>
              <a:rPr lang="en-US" sz="2000" dirty="0">
                <a:latin typeface="Franklin Gothic Medium" panose="020B0603020102020204" pitchFamily="34" charset="0"/>
              </a:rPr>
              <a:t>Site has ample parking with great vehicular access for all employees, distributors, and suppliers, as well has handicap spaces and ramps</a:t>
            </a:r>
          </a:p>
          <a:p>
            <a:pPr>
              <a:buFont typeface="Wingdings" panose="05000000000000000000" pitchFamily="2" charset="2"/>
              <a:buChar char="Ø"/>
            </a:pPr>
            <a:r>
              <a:rPr lang="en-US" sz="2000" dirty="0">
                <a:latin typeface="Franklin Gothic Medium" panose="020B0603020102020204" pitchFamily="34" charset="0"/>
              </a:rPr>
              <a:t>Facility will employ (and develop) leading-edge technology</a:t>
            </a:r>
          </a:p>
          <a:p>
            <a:pPr lvl="1">
              <a:buFont typeface="Wingdings" panose="05000000000000000000" pitchFamily="2" charset="2"/>
              <a:buChar char="Ø"/>
            </a:pPr>
            <a:r>
              <a:rPr lang="en-US" sz="2000" dirty="0">
                <a:latin typeface="Franklin Gothic Medium" panose="020B0603020102020204" pitchFamily="34" charset="0"/>
              </a:rPr>
              <a:t>Section of facility dedicated to genetic research on cannabis strains</a:t>
            </a:r>
          </a:p>
          <a:p>
            <a:pPr>
              <a:buFont typeface="Wingdings" panose="05000000000000000000" pitchFamily="2" charset="2"/>
              <a:buChar char="Ø"/>
            </a:pPr>
            <a:r>
              <a:rPr lang="en-US" sz="2000" dirty="0">
                <a:latin typeface="Franklin Gothic Medium" panose="020B0603020102020204" pitchFamily="34" charset="0"/>
              </a:rPr>
              <a:t>Bringing “21</a:t>
            </a:r>
            <a:r>
              <a:rPr lang="en-US" sz="2000" baseline="30000" dirty="0">
                <a:latin typeface="Franklin Gothic Medium" panose="020B0603020102020204" pitchFamily="34" charset="0"/>
              </a:rPr>
              <a:t>st</a:t>
            </a:r>
            <a:r>
              <a:rPr lang="en-US" sz="2000" dirty="0">
                <a:latin typeface="Franklin Gothic Medium" panose="020B0603020102020204" pitchFamily="34" charset="0"/>
              </a:rPr>
              <a:t> Century” jobs to Newburyport</a:t>
            </a:r>
            <a:endParaRPr lang="en-US" sz="1600" dirty="0">
              <a:latin typeface="Franklin Gothic Medium" panose="020B0603020102020204" pitchFamily="34" charset="0"/>
            </a:endParaRPr>
          </a:p>
          <a:p>
            <a:pPr>
              <a:buFont typeface="Wingdings" panose="05000000000000000000" pitchFamily="2" charset="2"/>
              <a:buChar char="Ø"/>
            </a:pPr>
            <a:endParaRPr lang="en-US" sz="2000" dirty="0">
              <a:latin typeface="Franklin Gothic Medium" panose="020B0603020102020204" pitchFamily="34" charset="0"/>
            </a:endParaRPr>
          </a:p>
          <a:p>
            <a:pPr>
              <a:buFont typeface="Wingdings" panose="05000000000000000000" pitchFamily="2" charset="2"/>
              <a:buChar char="Ø"/>
            </a:pPr>
            <a:endParaRPr lang="en-US" sz="2000" dirty="0">
              <a:latin typeface="Franklin Gothic Medium" panose="020B0603020102020204" pitchFamily="34" charset="0"/>
            </a:endParaRPr>
          </a:p>
          <a:p>
            <a:endParaRPr lang="en-US" sz="2000" dirty="0">
              <a:latin typeface="Franklin Gothic Medium" panose="020B0603020102020204" pitchFamily="34" charset="0"/>
            </a:endParaRP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7</a:t>
            </a:fld>
            <a:endParaRPr lang="en-US" dirty="0">
              <a:solidFill>
                <a:schemeClr val="bg1"/>
              </a:solidFill>
              <a:latin typeface="Franklin Gothic Medium" panose="020B0603020102020204" pitchFamily="34" charset="0"/>
            </a:endParaRPr>
          </a:p>
        </p:txBody>
      </p:sp>
      <p:pic>
        <p:nvPicPr>
          <p:cNvPr id="7" name="Picture 6">
            <a:extLst>
              <a:ext uri="{FF2B5EF4-FFF2-40B4-BE49-F238E27FC236}">
                <a16:creationId xmlns:a16="http://schemas.microsoft.com/office/drawing/2014/main" xmlns="" id="{4C163E94-7CD0-4D2A-9A56-AD5F5E2C15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8" name="Rectangle 7">
            <a:extLst>
              <a:ext uri="{FF2B5EF4-FFF2-40B4-BE49-F238E27FC236}">
                <a16:creationId xmlns:a16="http://schemas.microsoft.com/office/drawing/2014/main" xmlns="" id="{A1AE428A-1F1B-4787-8F3A-67366934D374}"/>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09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Franklin Gothic Medium" panose="020B0603020102020204" pitchFamily="34" charset="0"/>
              </a:rPr>
              <a:t>Economic Benefits for Newburyport</a:t>
            </a:r>
          </a:p>
        </p:txBody>
      </p:sp>
      <p:sp>
        <p:nvSpPr>
          <p:cNvPr id="3" name="Content Placeholder 2"/>
          <p:cNvSpPr>
            <a:spLocks noGrp="1"/>
          </p:cNvSpPr>
          <p:nvPr>
            <p:ph idx="1"/>
          </p:nvPr>
        </p:nvSpPr>
        <p:spPr>
          <a:xfrm>
            <a:off x="838200" y="1690688"/>
            <a:ext cx="10027920" cy="4905184"/>
          </a:xfrm>
        </p:spPr>
        <p:txBody>
          <a:bodyPr>
            <a:normAutofit/>
          </a:bodyPr>
          <a:lstStyle/>
          <a:p>
            <a:pPr>
              <a:buFont typeface="Wingdings" panose="05000000000000000000" pitchFamily="2" charset="2"/>
              <a:buChar char="Ø"/>
            </a:pPr>
            <a:r>
              <a:rPr lang="en-US" sz="2400" dirty="0">
                <a:latin typeface="Franklin Gothic Medium" panose="020B0603020102020204" pitchFamily="34" charset="0"/>
              </a:rPr>
              <a:t>Host Community Agreement</a:t>
            </a:r>
          </a:p>
          <a:p>
            <a:pPr lvl="1">
              <a:buFont typeface="Wingdings" panose="05000000000000000000" pitchFamily="2" charset="2"/>
              <a:buChar char="Ø"/>
            </a:pPr>
            <a:r>
              <a:rPr lang="en-US" dirty="0">
                <a:latin typeface="Franklin Gothic Medium" panose="020B0603020102020204" pitchFamily="34" charset="0"/>
              </a:rPr>
              <a:t>HVV proposing to contribute 3% of gross sales annually to City</a:t>
            </a:r>
          </a:p>
          <a:p>
            <a:pPr lvl="2">
              <a:buFont typeface="Wingdings" panose="05000000000000000000" pitchFamily="2" charset="2"/>
              <a:buChar char="Ø"/>
            </a:pPr>
            <a:r>
              <a:rPr lang="en-US" sz="1600" dirty="0">
                <a:latin typeface="Franklin Gothic Medium" panose="020B0603020102020204" pitchFamily="34" charset="0"/>
              </a:rPr>
              <a:t>Starting first full year of operation, minimum of $100,000.00 per year </a:t>
            </a:r>
          </a:p>
          <a:p>
            <a:pPr lvl="2">
              <a:buFont typeface="Wingdings" panose="05000000000000000000" pitchFamily="2" charset="2"/>
              <a:buChar char="Ø"/>
            </a:pPr>
            <a:r>
              <a:rPr lang="en-US" sz="1600" dirty="0">
                <a:latin typeface="Franklin Gothic Medium" panose="020B0603020102020204" pitchFamily="34" charset="0"/>
              </a:rPr>
              <a:t>3% is the maximum allowed by state law</a:t>
            </a:r>
          </a:p>
          <a:p>
            <a:pPr>
              <a:buFont typeface="Wingdings" panose="05000000000000000000" pitchFamily="2" charset="2"/>
              <a:buChar char="Ø"/>
            </a:pPr>
            <a:endParaRPr lang="en-US" sz="2400" dirty="0">
              <a:latin typeface="Franklin Gothic Medium" panose="020B0603020102020204" pitchFamily="34" charset="0"/>
            </a:endParaRPr>
          </a:p>
          <a:p>
            <a:pPr>
              <a:buFont typeface="Wingdings" panose="05000000000000000000" pitchFamily="2" charset="2"/>
              <a:buChar char="Ø"/>
            </a:pPr>
            <a:r>
              <a:rPr lang="en-US" sz="2400" dirty="0">
                <a:latin typeface="Franklin Gothic Medium" panose="020B0603020102020204" pitchFamily="34" charset="0"/>
              </a:rPr>
              <a:t>Real Estate Development and Construction Investment </a:t>
            </a:r>
          </a:p>
          <a:p>
            <a:pPr lvl="1">
              <a:buFont typeface="Wingdings" panose="05000000000000000000" pitchFamily="2" charset="2"/>
              <a:buChar char="Ø"/>
            </a:pPr>
            <a:r>
              <a:rPr lang="en-US" dirty="0">
                <a:latin typeface="Franklin Gothic Medium" panose="020B0603020102020204" pitchFamily="34" charset="0"/>
              </a:rPr>
              <a:t>Projected construction cost: $12MM to $16MM</a:t>
            </a:r>
          </a:p>
          <a:p>
            <a:pPr>
              <a:buFont typeface="Wingdings" panose="05000000000000000000" pitchFamily="2" charset="2"/>
              <a:buChar char="Ø"/>
            </a:pPr>
            <a:endParaRPr lang="en-US" dirty="0">
              <a:latin typeface="Franklin Gothic Medium" panose="020B0603020102020204" pitchFamily="34" charset="0"/>
            </a:endParaRPr>
          </a:p>
          <a:p>
            <a:pPr>
              <a:buFont typeface="Wingdings" panose="05000000000000000000" pitchFamily="2" charset="2"/>
              <a:buChar char="Ø"/>
            </a:pPr>
            <a:r>
              <a:rPr lang="en-US" sz="2400" dirty="0">
                <a:latin typeface="Franklin Gothic Medium" panose="020B0603020102020204" pitchFamily="34" charset="0"/>
              </a:rPr>
              <a:t>Employment/Jobs</a:t>
            </a:r>
          </a:p>
          <a:p>
            <a:pPr lvl="1">
              <a:buFont typeface="Wingdings" panose="05000000000000000000" pitchFamily="2" charset="2"/>
              <a:buChar char="Ø"/>
            </a:pPr>
            <a:r>
              <a:rPr lang="en-US" dirty="0">
                <a:latin typeface="Franklin Gothic Medium" panose="020B0603020102020204" pitchFamily="34" charset="0"/>
              </a:rPr>
              <a:t>70 Jobs (max. 42 per shift)</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8</a:t>
            </a:fld>
            <a:endParaRPr lang="en-US"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xmlns="" id="{F3971024-228E-43B9-BFA3-1C561E0D0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9" name="Rectangle 8">
            <a:extLst>
              <a:ext uri="{FF2B5EF4-FFF2-40B4-BE49-F238E27FC236}">
                <a16:creationId xmlns:a16="http://schemas.microsoft.com/office/drawing/2014/main" xmlns="" id="{FF760AF4-3C2E-427A-B7E6-1D0145B2DD3D}"/>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186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 y="291973"/>
            <a:ext cx="11585448" cy="1325563"/>
          </a:xfrm>
        </p:spPr>
        <p:txBody>
          <a:bodyPr/>
          <a:lstStyle/>
          <a:p>
            <a:r>
              <a:rPr lang="en-US" dirty="0">
                <a:solidFill>
                  <a:srgbClr val="C00000"/>
                </a:solidFill>
                <a:latin typeface="Franklin Gothic Medium" panose="020B0603020102020204" pitchFamily="34" charset="0"/>
              </a:rPr>
              <a:t>2 Opportunity Way– Existing Conditions</a:t>
            </a:r>
          </a:p>
        </p:txBody>
      </p:sp>
      <p:sp>
        <p:nvSpPr>
          <p:cNvPr id="4" name="Slide Number Placeholder 3"/>
          <p:cNvSpPr>
            <a:spLocks noGrp="1"/>
          </p:cNvSpPr>
          <p:nvPr>
            <p:ph type="sldNum" sz="quarter" idx="12"/>
          </p:nvPr>
        </p:nvSpPr>
        <p:spPr/>
        <p:txBody>
          <a:bodyPr/>
          <a:lstStyle/>
          <a:p>
            <a:fld id="{BCDDA097-6273-40DA-85B0-E224B39AADEB}" type="slidenum">
              <a:rPr lang="en-US" smtClean="0">
                <a:solidFill>
                  <a:schemeClr val="bg1"/>
                </a:solidFill>
                <a:latin typeface="Franklin Gothic Medium" panose="020B0603020102020204" pitchFamily="34" charset="0"/>
              </a:rPr>
              <a:t>9</a:t>
            </a:fld>
            <a:endParaRPr lang="en-US" dirty="0">
              <a:solidFill>
                <a:schemeClr val="bg1"/>
              </a:solidFill>
              <a:latin typeface="Franklin Gothic Medium" panose="020B06030201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470" y="1965533"/>
            <a:ext cx="5554214" cy="4254292"/>
          </a:xfrm>
          <a:prstGeom prst="rect">
            <a:avLst/>
          </a:prstGeom>
          <a:effectLst>
            <a:softEdge rad="63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79" y="1617536"/>
            <a:ext cx="6228871" cy="4273296"/>
          </a:xfrm>
          <a:prstGeom prst="rect">
            <a:avLst/>
          </a:prstGeom>
          <a:effectLst>
            <a:outerShdw blurRad="114300" dist="50800" dir="2700000" sx="102000" sy="102000" algn="tl" rotWithShape="0">
              <a:prstClr val="black">
                <a:alpha val="40000"/>
              </a:prstClr>
            </a:outerShdw>
            <a:softEdge rad="63500"/>
          </a:effectLst>
        </p:spPr>
      </p:pic>
      <p:pic>
        <p:nvPicPr>
          <p:cNvPr id="10" name="Picture 9">
            <a:extLst>
              <a:ext uri="{FF2B5EF4-FFF2-40B4-BE49-F238E27FC236}">
                <a16:creationId xmlns:a16="http://schemas.microsoft.com/office/drawing/2014/main" xmlns="" id="{736DC799-B99C-4905-B010-4C916D374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71" y="228600"/>
            <a:ext cx="1431036" cy="374566"/>
          </a:xfrm>
          <a:prstGeom prst="rect">
            <a:avLst/>
          </a:prstGeom>
        </p:spPr>
      </p:pic>
      <p:sp>
        <p:nvSpPr>
          <p:cNvPr id="11" name="Rectangle 10">
            <a:extLst>
              <a:ext uri="{FF2B5EF4-FFF2-40B4-BE49-F238E27FC236}">
                <a16:creationId xmlns:a16="http://schemas.microsoft.com/office/drawing/2014/main" xmlns="" id="{D802B032-2371-40C1-BDDC-A5539A819F79}"/>
              </a:ext>
            </a:extLst>
          </p:cNvPr>
          <p:cNvSpPr/>
          <p:nvPr/>
        </p:nvSpPr>
        <p:spPr>
          <a:xfrm>
            <a:off x="85060" y="85060"/>
            <a:ext cx="11972261" cy="66364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256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27658</TotalTime>
  <Words>3139</Words>
  <Application>Microsoft Office PowerPoint</Application>
  <PresentationFormat>Custom</PresentationFormat>
  <Paragraphs>319</Paragraphs>
  <Slides>36</Slides>
  <Notes>23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 HVV Massachusetts, Inc.</vt:lpstr>
      <vt:lpstr>Objectives:</vt:lpstr>
      <vt:lpstr>Happy Valley Ventures MA, Inc.</vt:lpstr>
      <vt:lpstr>Licensing Status of HVV across the Commonwealth</vt:lpstr>
      <vt:lpstr>HVV’s History with Newburyport</vt:lpstr>
      <vt:lpstr>Benefits to Newburyport Community</vt:lpstr>
      <vt:lpstr>Custom Retrofit Facility Designed for Newburyport</vt:lpstr>
      <vt:lpstr>Economic Benefits for Newburyport</vt:lpstr>
      <vt:lpstr>2 Opportunity Way– Existing Conditions</vt:lpstr>
      <vt:lpstr>2 Opportunity Way– Existing Conditions</vt:lpstr>
      <vt:lpstr>2 Opportunity Way – Existing Site</vt:lpstr>
      <vt:lpstr>2 Opportunity Way – Proposed Site</vt:lpstr>
      <vt:lpstr>        2 Opportunity         Way – Site Plan</vt:lpstr>
      <vt:lpstr>2 Opportunity Way – Existing Ground Floor</vt:lpstr>
      <vt:lpstr>2 Opportunity Way – Existing Second Floor</vt:lpstr>
      <vt:lpstr>2 Opportunity Way – Proposed Ground Floor</vt:lpstr>
      <vt:lpstr>2 Opportunity Way – Proposed Ground Floor</vt:lpstr>
      <vt:lpstr>2 Opportunity Way – Proposed Ground Floor</vt:lpstr>
      <vt:lpstr>HVV’s Team Consists of Industry Leaders</vt:lpstr>
      <vt:lpstr>Employee Hiring Practices</vt:lpstr>
      <vt:lpstr>Operations</vt:lpstr>
      <vt:lpstr>Cultivation and Processing</vt:lpstr>
      <vt:lpstr>Security</vt:lpstr>
      <vt:lpstr>Security</vt:lpstr>
      <vt:lpstr>Legal Standards – Zoning Ord. § XXXI</vt:lpstr>
      <vt:lpstr>Legal Standards – Zoning Ord. § XXXI</vt:lpstr>
      <vt:lpstr>Legal Standards – Zoning Ord. § X-H(7)</vt:lpstr>
      <vt:lpstr>Legal Standards – Zoning Ord. § X-H(7)</vt:lpstr>
      <vt:lpstr>Legal Standards – Zoning Ord. § X-H(7)</vt:lpstr>
      <vt:lpstr>Legal Standards – Zoning Ord. § X-H(7)</vt:lpstr>
      <vt:lpstr>Legal Standards – Zoning Ord. § XXX-D</vt:lpstr>
      <vt:lpstr>Legal Standards – Zoning Ord. § XXX-D</vt:lpstr>
      <vt:lpstr>Legal Standards – Zoning Ord. § XXX-E</vt:lpstr>
      <vt:lpstr>Conclusion</vt:lpstr>
      <vt:lpstr>Conclusion</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Taconic Finance Partners LLC</dc:title>
  <dc:creator>anuciforo</dc:creator>
  <cp:lastModifiedBy>Dianne Boisvert</cp:lastModifiedBy>
  <cp:revision>197</cp:revision>
  <cp:lastPrinted>2016-04-19T14:17:32Z</cp:lastPrinted>
  <dcterms:created xsi:type="dcterms:W3CDTF">2013-12-04T19:51:02Z</dcterms:created>
  <dcterms:modified xsi:type="dcterms:W3CDTF">2018-07-26T13:33:19Z</dcterms:modified>
</cp:coreProperties>
</file>