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jGDnlt2sFYg1mO6z0nY+Dh+ObO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1" name="Google Shape;11;p12"/>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9" name="Google Shape;49;p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2"/>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p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3" name="Google Shape;53;p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 name="Google Shape;15;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16" name="Google Shape;16;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1" name="Google Shape;21;p1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p1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5" name="Google Shape;25;p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p16"/>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p16"/>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p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p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8"/>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p18"/>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p1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1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0"/>
          <p:cNvSpPr/>
          <p:nvPr/>
        </p:nvSpPr>
        <p:spPr>
          <a:xfrm>
            <a:off x="6096000" y="33"/>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4" name="Google Shape;44;p20"/>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 name="Google Shape;45;p20"/>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dk1"/>
              </a:buClr>
              <a:buSzPts val="2400"/>
              <a:buChar char="●"/>
              <a:defRPr>
                <a:solidFill>
                  <a:schemeClr val="dk1"/>
                </a:solidFill>
              </a:defRPr>
            </a:lvl1pPr>
            <a:lvl2pPr indent="-349250" lvl="1" marL="914400" algn="l">
              <a:lnSpc>
                <a:spcPct val="115000"/>
              </a:lnSpc>
              <a:spcBef>
                <a:spcPts val="0"/>
              </a:spcBef>
              <a:spcAft>
                <a:spcPts val="0"/>
              </a:spcAft>
              <a:buClr>
                <a:schemeClr val="dk1"/>
              </a:buClr>
              <a:buSzPts val="1900"/>
              <a:buChar char="○"/>
              <a:defRPr>
                <a:solidFill>
                  <a:schemeClr val="dk1"/>
                </a:solidFill>
              </a:defRPr>
            </a:lvl2pPr>
            <a:lvl3pPr indent="-349250" lvl="2" marL="1371600" algn="l">
              <a:lnSpc>
                <a:spcPct val="115000"/>
              </a:lnSpc>
              <a:spcBef>
                <a:spcPts val="0"/>
              </a:spcBef>
              <a:spcAft>
                <a:spcPts val="0"/>
              </a:spcAft>
              <a:buClr>
                <a:schemeClr val="dk1"/>
              </a:buClr>
              <a:buSzPts val="1900"/>
              <a:buChar char="■"/>
              <a:defRPr>
                <a:solidFill>
                  <a:schemeClr val="dk1"/>
                </a:solidFill>
              </a:defRPr>
            </a:lvl3pPr>
            <a:lvl4pPr indent="-349250" lvl="3" marL="1828800" algn="l">
              <a:lnSpc>
                <a:spcPct val="115000"/>
              </a:lnSpc>
              <a:spcBef>
                <a:spcPts val="0"/>
              </a:spcBef>
              <a:spcAft>
                <a:spcPts val="0"/>
              </a:spcAft>
              <a:buClr>
                <a:schemeClr val="dk1"/>
              </a:buClr>
              <a:buSzPts val="1900"/>
              <a:buChar char="●"/>
              <a:defRPr>
                <a:solidFill>
                  <a:schemeClr val="dk1"/>
                </a:solidFill>
              </a:defRPr>
            </a:lvl4pPr>
            <a:lvl5pPr indent="-349250" lvl="4" marL="2286000" algn="l">
              <a:lnSpc>
                <a:spcPct val="115000"/>
              </a:lnSpc>
              <a:spcBef>
                <a:spcPts val="0"/>
              </a:spcBef>
              <a:spcAft>
                <a:spcPts val="0"/>
              </a:spcAft>
              <a:buClr>
                <a:schemeClr val="dk1"/>
              </a:buClr>
              <a:buSzPts val="1900"/>
              <a:buChar char="○"/>
              <a:defRPr>
                <a:solidFill>
                  <a:schemeClr val="dk1"/>
                </a:solidFill>
              </a:defRPr>
            </a:lvl5pPr>
            <a:lvl6pPr indent="-349250" lvl="5" marL="2743200" algn="l">
              <a:lnSpc>
                <a:spcPct val="115000"/>
              </a:lnSpc>
              <a:spcBef>
                <a:spcPts val="0"/>
              </a:spcBef>
              <a:spcAft>
                <a:spcPts val="0"/>
              </a:spcAft>
              <a:buClr>
                <a:schemeClr val="dk1"/>
              </a:buClr>
              <a:buSzPts val="1900"/>
              <a:buChar char="■"/>
              <a:defRPr>
                <a:solidFill>
                  <a:schemeClr val="dk1"/>
                </a:solidFill>
              </a:defRPr>
            </a:lvl6pPr>
            <a:lvl7pPr indent="-349250" lvl="6" marL="3200400" algn="l">
              <a:lnSpc>
                <a:spcPct val="115000"/>
              </a:lnSpc>
              <a:spcBef>
                <a:spcPts val="0"/>
              </a:spcBef>
              <a:spcAft>
                <a:spcPts val="0"/>
              </a:spcAft>
              <a:buClr>
                <a:schemeClr val="dk1"/>
              </a:buClr>
              <a:buSzPts val="1900"/>
              <a:buChar char="●"/>
              <a:defRPr>
                <a:solidFill>
                  <a:schemeClr val="dk1"/>
                </a:solidFill>
              </a:defRPr>
            </a:lvl7pPr>
            <a:lvl8pPr indent="-349250" lvl="7" marL="3657600" algn="l">
              <a:lnSpc>
                <a:spcPct val="115000"/>
              </a:lnSpc>
              <a:spcBef>
                <a:spcPts val="0"/>
              </a:spcBef>
              <a:spcAft>
                <a:spcPts val="0"/>
              </a:spcAft>
              <a:buClr>
                <a:schemeClr val="dk1"/>
              </a:buClr>
              <a:buSzPts val="1900"/>
              <a:buChar char="○"/>
              <a:defRPr>
                <a:solidFill>
                  <a:schemeClr val="dk1"/>
                </a:solidFill>
              </a:defRPr>
            </a:lvl8pPr>
            <a:lvl9pPr indent="-349250" lvl="8" marL="4114800" algn="l">
              <a:lnSpc>
                <a:spcPct val="115000"/>
              </a:lnSpc>
              <a:spcBef>
                <a:spcPts val="0"/>
              </a:spcBef>
              <a:spcAft>
                <a:spcPts val="0"/>
              </a:spcAft>
              <a:buClr>
                <a:schemeClr val="dk1"/>
              </a:buClr>
              <a:buSzPts val="1900"/>
              <a:buChar char="■"/>
              <a:defRPr>
                <a:solidFill>
                  <a:schemeClr val="dk1"/>
                </a:solidFill>
              </a:defRPr>
            </a:lvl9pPr>
          </a:lstStyle>
          <a:p/>
        </p:txBody>
      </p:sp>
      <p:sp>
        <p:nvSpPr>
          <p:cNvPr id="46" name="Google Shape;46;p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1pPr>
            <a:lvl2pPr indent="-349250" lvl="1" marL="9144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2pPr>
            <a:lvl3pPr indent="-349250" lvl="2" marL="13716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3pPr>
            <a:lvl4pPr indent="-349250" lvl="3" marL="18288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4pPr>
            <a:lvl5pPr indent="-349250" lvl="4" marL="22860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5pPr>
            <a:lvl6pPr indent="-349250" lvl="5" marL="27432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6pPr>
            <a:lvl7pPr indent="-349250" lvl="6" marL="32004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7pPr>
            <a:lvl8pPr indent="-349250" lvl="7" marL="36576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8pPr>
            <a:lvl9pPr indent="-349250" lvl="8" marL="4114800" marR="0" rtl="0" algn="l">
              <a:lnSpc>
                <a:spcPct val="115000"/>
              </a:lnSpc>
              <a:spcBef>
                <a:spcPts val="0"/>
              </a:spcBef>
              <a:spcAft>
                <a:spcPts val="0"/>
              </a:spcAft>
              <a:buClr>
                <a:schemeClr val="lt2"/>
              </a:buClr>
              <a:buSzPts val="1900"/>
              <a:buFont typeface="Arial"/>
              <a:buChar char="■"/>
              <a:defRPr b="0" i="0" sz="1900" u="none" cap="none" strike="noStrike">
                <a:solidFill>
                  <a:schemeClr val="lt2"/>
                </a:solidFill>
                <a:latin typeface="Arial"/>
                <a:ea typeface="Arial"/>
                <a:cs typeface="Arial"/>
                <a:sym typeface="Arial"/>
              </a:defRPr>
            </a:lvl9pPr>
          </a:lstStyle>
          <a:p/>
        </p:txBody>
      </p:sp>
      <p:sp>
        <p:nvSpPr>
          <p:cNvPr id="8" name="Google Shape;8;p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415611" y="992767"/>
            <a:ext cx="11360700" cy="2736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10 BRIGGS AVENUE</a:t>
            </a:r>
            <a:br>
              <a:rPr lang="en-US"/>
            </a:br>
            <a:r>
              <a:rPr lang="en-US"/>
              <a:t>Newburyport, Ma  01950</a:t>
            </a:r>
            <a:endParaRPr/>
          </a:p>
        </p:txBody>
      </p:sp>
      <p:sp>
        <p:nvSpPr>
          <p:cNvPr id="61" name="Google Shape;61;p1"/>
          <p:cNvSpPr txBox="1"/>
          <p:nvPr>
            <p:ph idx="1" type="subTitle"/>
          </p:nvPr>
        </p:nvSpPr>
        <p:spPr>
          <a:xfrm>
            <a:off x="415600" y="3778825"/>
            <a:ext cx="11360700" cy="1854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Special Permit for Non Conformities</a:t>
            </a:r>
            <a:endParaRPr/>
          </a:p>
          <a:p>
            <a:pPr indent="0" lvl="0" marL="457200" rtl="0" algn="ctr">
              <a:lnSpc>
                <a:spcPct val="90000"/>
              </a:lnSpc>
              <a:spcBef>
                <a:spcPts val="0"/>
              </a:spcBef>
              <a:spcAft>
                <a:spcPts val="0"/>
              </a:spcAft>
              <a:buSzPts val="3700"/>
              <a:buNone/>
            </a:pPr>
            <a:r>
              <a:rPr lang="en-US" sz="2600"/>
              <a:t>Upward Extension / Front Yard Setback</a:t>
            </a:r>
            <a:endParaRPr sz="2600"/>
          </a:p>
          <a:p>
            <a:pPr indent="0" lvl="0" marL="457200" rtl="0" algn="ctr">
              <a:lnSpc>
                <a:spcPct val="90000"/>
              </a:lnSpc>
              <a:spcBef>
                <a:spcPts val="0"/>
              </a:spcBef>
              <a:spcAft>
                <a:spcPts val="0"/>
              </a:spcAft>
              <a:buSzPts val="3700"/>
              <a:buNone/>
            </a:pPr>
            <a:r>
              <a:t/>
            </a:r>
            <a:endParaRPr/>
          </a:p>
        </p:txBody>
      </p:sp>
      <p:pic>
        <p:nvPicPr>
          <p:cNvPr id="62" name="Google Shape;62;p1"/>
          <p:cNvPicPr preferRelativeResize="0"/>
          <p:nvPr/>
        </p:nvPicPr>
        <p:blipFill rotWithShape="1">
          <a:blip r:embed="rId3">
            <a:alphaModFix/>
          </a:blip>
          <a:srcRect b="0" l="0" r="0" t="0"/>
          <a:stretch/>
        </p:blipFill>
        <p:spPr>
          <a:xfrm>
            <a:off x="5206675" y="5123169"/>
            <a:ext cx="1349025" cy="1349025"/>
          </a:xfrm>
          <a:prstGeom prst="rect">
            <a:avLst/>
          </a:prstGeom>
          <a:noFill/>
          <a:ln>
            <a:noFill/>
          </a:ln>
        </p:spPr>
      </p:pic>
      <p:sp>
        <p:nvSpPr>
          <p:cNvPr id="63" name="Google Shape;63;p1"/>
          <p:cNvSpPr txBox="1"/>
          <p:nvPr/>
        </p:nvSpPr>
        <p:spPr>
          <a:xfrm>
            <a:off x="3048000" y="5951300"/>
            <a:ext cx="185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Presented By: </a:t>
            </a:r>
            <a:endParaRPr b="0" i="0" sz="1800" u="none" cap="none" strike="noStrike">
              <a:solidFill>
                <a:schemeClr val="dk1"/>
              </a:solidFill>
              <a:latin typeface="Arial"/>
              <a:ea typeface="Arial"/>
              <a:cs typeface="Arial"/>
              <a:sym typeface="Arial"/>
            </a:endParaRPr>
          </a:p>
        </p:txBody>
      </p:sp>
      <p:sp>
        <p:nvSpPr>
          <p:cNvPr id="64" name="Google Shape;64;p1"/>
          <p:cNvSpPr txBox="1"/>
          <p:nvPr/>
        </p:nvSpPr>
        <p:spPr>
          <a:xfrm>
            <a:off x="6862475" y="5633125"/>
            <a:ext cx="2643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Braden Monaco</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&amp;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Chris Ferrant</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ROW PERMIT</a:t>
            </a:r>
            <a:endParaRPr sz="3600"/>
          </a:p>
        </p:txBody>
      </p:sp>
      <p:pic>
        <p:nvPicPr>
          <p:cNvPr id="129" name="Google Shape;129;p10"/>
          <p:cNvPicPr preferRelativeResize="0"/>
          <p:nvPr>
            <p:ph idx="1" type="body"/>
          </p:nvPr>
        </p:nvPicPr>
        <p:blipFill rotWithShape="1">
          <a:blip r:embed="rId3">
            <a:alphaModFix/>
          </a:blip>
          <a:srcRect b="0" l="0" r="0" t="0"/>
          <a:stretch/>
        </p:blipFill>
        <p:spPr>
          <a:xfrm>
            <a:off x="4932650" y="258800"/>
            <a:ext cx="4733700" cy="6232800"/>
          </a:xfrm>
          <a:prstGeom prst="rect">
            <a:avLst/>
          </a:prstGeom>
          <a:noFill/>
          <a:ln>
            <a:noFill/>
          </a:ln>
        </p:spPr>
      </p:pic>
      <p:pic>
        <p:nvPicPr>
          <p:cNvPr id="130" name="Google Shape;130;p10"/>
          <p:cNvPicPr preferRelativeResize="0"/>
          <p:nvPr/>
        </p:nvPicPr>
        <p:blipFill rotWithShape="1">
          <a:blip r:embed="rId4">
            <a:alphaModFix/>
          </a:blip>
          <a:srcRect b="0" l="0" r="0" t="0"/>
          <a:stretch/>
        </p:blipFill>
        <p:spPr>
          <a:xfrm>
            <a:off x="106262" y="6073899"/>
            <a:ext cx="675084" cy="675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838200" y="365125"/>
            <a:ext cx="2856000" cy="917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REQUESTS</a:t>
            </a:r>
            <a:endParaRPr sz="3600"/>
          </a:p>
        </p:txBody>
      </p:sp>
      <p:pic>
        <p:nvPicPr>
          <p:cNvPr id="70" name="Google Shape;70;p2"/>
          <p:cNvPicPr preferRelativeResize="0"/>
          <p:nvPr/>
        </p:nvPicPr>
        <p:blipFill rotWithShape="1">
          <a:blip r:embed="rId3">
            <a:alphaModFix/>
          </a:blip>
          <a:srcRect b="0" l="0" r="0" t="0"/>
          <a:stretch/>
        </p:blipFill>
        <p:spPr>
          <a:xfrm>
            <a:off x="183043" y="5891214"/>
            <a:ext cx="793105" cy="793105"/>
          </a:xfrm>
          <a:prstGeom prst="rect">
            <a:avLst/>
          </a:prstGeom>
          <a:noFill/>
          <a:ln>
            <a:noFill/>
          </a:ln>
        </p:spPr>
      </p:pic>
      <p:sp>
        <p:nvSpPr>
          <p:cNvPr id="71" name="Google Shape;71;p2"/>
          <p:cNvSpPr txBox="1"/>
          <p:nvPr/>
        </p:nvSpPr>
        <p:spPr>
          <a:xfrm>
            <a:off x="1630100" y="1562575"/>
            <a:ext cx="8777400" cy="3654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7916"/>
              </a:lnSpc>
              <a:spcBef>
                <a:spcPts val="0"/>
              </a:spcBef>
              <a:spcAft>
                <a:spcPts val="0"/>
              </a:spcAft>
              <a:buClr>
                <a:schemeClr val="dk1"/>
              </a:buClr>
              <a:buSzPts val="1500"/>
              <a:buFont typeface="Arial"/>
              <a:buAutoNum type="arabicPeriod"/>
            </a:pPr>
            <a:r>
              <a:rPr b="0" i="0" lang="en-US" sz="1500" u="none" cap="none" strike="noStrike">
                <a:solidFill>
                  <a:schemeClr val="dk1"/>
                </a:solidFill>
                <a:latin typeface="Arial"/>
                <a:ea typeface="Arial"/>
                <a:cs typeface="Arial"/>
                <a:sym typeface="Arial"/>
              </a:rPr>
              <a:t>The existing use of the land is a single-family residence, the proposed use is also a single-family residence. </a:t>
            </a:r>
            <a:endParaRPr b="0" i="0" sz="1500" u="none" cap="none" strike="noStrike">
              <a:solidFill>
                <a:schemeClr val="dk1"/>
              </a:solidFill>
              <a:latin typeface="Arial"/>
              <a:ea typeface="Arial"/>
              <a:cs typeface="Arial"/>
              <a:sym typeface="Arial"/>
            </a:endParaRPr>
          </a:p>
          <a:p>
            <a:pPr indent="0" lvl="0" marL="457200" marR="0" rtl="0" algn="l">
              <a:lnSpc>
                <a:spcPct val="107916"/>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323850" lvl="0" marL="457200" marR="0" rtl="0" algn="l">
              <a:lnSpc>
                <a:spcPct val="107916"/>
              </a:lnSpc>
              <a:spcBef>
                <a:spcPts val="0"/>
              </a:spcBef>
              <a:spcAft>
                <a:spcPts val="0"/>
              </a:spcAft>
              <a:buClr>
                <a:schemeClr val="dk1"/>
              </a:buClr>
              <a:buSzPts val="1500"/>
              <a:buFont typeface="Arial"/>
              <a:buAutoNum type="arabicPeriod"/>
            </a:pPr>
            <a:r>
              <a:rPr b="0" i="0" lang="en-US" sz="1500" u="none" cap="none" strike="noStrike">
                <a:solidFill>
                  <a:schemeClr val="dk1"/>
                </a:solidFill>
                <a:latin typeface="Arial"/>
                <a:ea typeface="Arial"/>
                <a:cs typeface="Arial"/>
                <a:sym typeface="Arial"/>
              </a:rPr>
              <a:t>The existing property does not currently conform to the front yard setback. The current home sits 20.4 feet from the property line and roughly 31 feet from the street. All other setbacks are conforming. </a:t>
            </a:r>
            <a:endParaRPr b="0" i="0" sz="1500" u="none" cap="none" strike="noStrike">
              <a:solidFill>
                <a:schemeClr val="dk1"/>
              </a:solidFill>
              <a:latin typeface="Arial"/>
              <a:ea typeface="Arial"/>
              <a:cs typeface="Arial"/>
              <a:sym typeface="Arial"/>
            </a:endParaRPr>
          </a:p>
          <a:p>
            <a:pPr indent="0" lvl="0" marL="457200" marR="0" rtl="0" algn="l">
              <a:lnSpc>
                <a:spcPct val="107916"/>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323850" lvl="0" marL="457200" marR="0" rtl="0" algn="l">
              <a:lnSpc>
                <a:spcPct val="107916"/>
              </a:lnSpc>
              <a:spcBef>
                <a:spcPts val="0"/>
              </a:spcBef>
              <a:spcAft>
                <a:spcPts val="0"/>
              </a:spcAft>
              <a:buClr>
                <a:schemeClr val="dk1"/>
              </a:buClr>
              <a:buSzPts val="1500"/>
              <a:buFont typeface="Arial"/>
              <a:buAutoNum type="arabicPeriod"/>
            </a:pPr>
            <a:r>
              <a:rPr b="0" i="0" lang="en-US" sz="1500" u="none" cap="none" strike="noStrike">
                <a:solidFill>
                  <a:schemeClr val="dk1"/>
                </a:solidFill>
                <a:latin typeface="Arial"/>
                <a:ea typeface="Arial"/>
                <a:cs typeface="Arial"/>
                <a:sym typeface="Arial"/>
              </a:rPr>
              <a:t>The proposed extension does slightly  reduce the front yard set back to the street. Current set back is 20.4 feet along Briggs Ave, proposed cantilevered second floor will be set 18.4 feet. </a:t>
            </a:r>
            <a:endParaRPr b="0" i="0" sz="1500" u="none" cap="none" strike="noStrike">
              <a:solidFill>
                <a:schemeClr val="dk1"/>
              </a:solidFill>
              <a:latin typeface="Arial"/>
              <a:ea typeface="Arial"/>
              <a:cs typeface="Arial"/>
              <a:sym typeface="Arial"/>
            </a:endParaRPr>
          </a:p>
          <a:p>
            <a:pPr indent="0" lvl="0" marL="457200" marR="0" rtl="0" algn="l">
              <a:lnSpc>
                <a:spcPct val="107916"/>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323850" lvl="0" marL="457200" marR="0" rtl="0" algn="l">
              <a:lnSpc>
                <a:spcPct val="107916"/>
              </a:lnSpc>
              <a:spcBef>
                <a:spcPts val="0"/>
              </a:spcBef>
              <a:spcAft>
                <a:spcPts val="800"/>
              </a:spcAft>
              <a:buClr>
                <a:schemeClr val="dk1"/>
              </a:buClr>
              <a:buSzPts val="1500"/>
              <a:buFont typeface="Arial"/>
              <a:buAutoNum type="arabicPeriod"/>
            </a:pPr>
            <a:r>
              <a:rPr b="0" i="0" lang="en-US" sz="1500" u="none" cap="none" strike="noStrike">
                <a:solidFill>
                  <a:schemeClr val="dk1"/>
                </a:solidFill>
                <a:latin typeface="Arial"/>
                <a:ea typeface="Arial"/>
                <a:cs typeface="Arial"/>
                <a:sym typeface="Arial"/>
              </a:rPr>
              <a:t>The proposed set back at 18.4 feet still falls at the average of the neighborhood (see included neighborhood plot plan). Thus, not being detrimental to the neighborhood. The upward extension does increase the size of the property, but still roughly at same height as 11 Briggs Ave. The neighboring home (see included image) Is taller than our proposed addition. Thus, not creating any detrimental height to the neighborhood. </a:t>
            </a:r>
            <a:endParaRPr b="0" i="0" sz="1800" u="none" cap="none" strike="noStrike">
              <a:solidFill>
                <a:schemeClr val="dk1"/>
              </a:solidFill>
              <a:latin typeface="Arial"/>
              <a:ea typeface="Arial"/>
              <a:cs typeface="Arial"/>
              <a:sym typeface="Arial"/>
            </a:endParaRPr>
          </a:p>
        </p:txBody>
      </p:sp>
      <p:sp>
        <p:nvSpPr>
          <p:cNvPr id="72" name="Google Shape;72;p2"/>
          <p:cNvSpPr txBox="1"/>
          <p:nvPr/>
        </p:nvSpPr>
        <p:spPr>
          <a:xfrm>
            <a:off x="2454800" y="1130425"/>
            <a:ext cx="71280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7916"/>
              </a:lnSpc>
              <a:spcBef>
                <a:spcPts val="0"/>
              </a:spcBef>
              <a:spcAft>
                <a:spcPts val="800"/>
              </a:spcAft>
              <a:buClr>
                <a:srgbClr val="000000"/>
              </a:buClr>
              <a:buSzPts val="1700"/>
              <a:buFont typeface="Arial"/>
              <a:buNone/>
            </a:pPr>
            <a:r>
              <a:rPr b="0" i="0" lang="en-US" sz="1700" u="sng" cap="none" strike="noStrike">
                <a:solidFill>
                  <a:schemeClr val="dk1"/>
                </a:solidFill>
                <a:latin typeface="Arial"/>
                <a:ea typeface="Arial"/>
                <a:cs typeface="Arial"/>
                <a:sym typeface="Arial"/>
              </a:rPr>
              <a:t>Written Memo Addressing Special Permit for Non-Conformities.</a:t>
            </a:r>
            <a:endParaRPr b="0" i="0" sz="2200" u="sng"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385825" y="365125"/>
            <a:ext cx="11449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3600"/>
              <a:t>Required Existing Proposed Dimensional Controls</a:t>
            </a:r>
            <a:endParaRPr sz="3600"/>
          </a:p>
        </p:txBody>
      </p:sp>
      <p:pic>
        <p:nvPicPr>
          <p:cNvPr id="78" name="Google Shape;78;p3"/>
          <p:cNvPicPr preferRelativeResize="0"/>
          <p:nvPr/>
        </p:nvPicPr>
        <p:blipFill rotWithShape="1">
          <a:blip r:embed="rId3">
            <a:alphaModFix/>
          </a:blip>
          <a:srcRect b="0" l="0" r="0" t="0"/>
          <a:stretch/>
        </p:blipFill>
        <p:spPr>
          <a:xfrm>
            <a:off x="2295650" y="1637825"/>
            <a:ext cx="7292050" cy="4909476"/>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a:off x="142186" y="5901428"/>
            <a:ext cx="793105" cy="7931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EXISTING HOME</a:t>
            </a:r>
            <a:endParaRPr sz="3600"/>
          </a:p>
        </p:txBody>
      </p:sp>
      <p:pic>
        <p:nvPicPr>
          <p:cNvPr id="85" name="Google Shape;85;p4"/>
          <p:cNvPicPr preferRelativeResize="0"/>
          <p:nvPr>
            <p:ph idx="1" type="body"/>
          </p:nvPr>
        </p:nvPicPr>
        <p:blipFill rotWithShape="1">
          <a:blip r:embed="rId3">
            <a:alphaModFix/>
          </a:blip>
          <a:srcRect b="0" l="0" r="0" t="0"/>
          <a:stretch/>
        </p:blipFill>
        <p:spPr>
          <a:xfrm>
            <a:off x="1328737" y="2043906"/>
            <a:ext cx="9534525" cy="3914775"/>
          </a:xfrm>
          <a:prstGeom prst="rect">
            <a:avLst/>
          </a:prstGeom>
          <a:noFill/>
          <a:ln>
            <a:noFill/>
          </a:ln>
        </p:spPr>
      </p:pic>
      <p:pic>
        <p:nvPicPr>
          <p:cNvPr id="86" name="Google Shape;86;p4"/>
          <p:cNvPicPr preferRelativeResize="0"/>
          <p:nvPr/>
        </p:nvPicPr>
        <p:blipFill rotWithShape="1">
          <a:blip r:embed="rId4">
            <a:alphaModFix/>
          </a:blip>
          <a:srcRect b="0" l="0" r="0" t="0"/>
          <a:stretch/>
        </p:blipFill>
        <p:spPr>
          <a:xfrm>
            <a:off x="4881382" y="5360070"/>
            <a:ext cx="2543175" cy="581025"/>
          </a:xfrm>
          <a:prstGeom prst="rect">
            <a:avLst/>
          </a:prstGeom>
          <a:noFill/>
          <a:ln>
            <a:noFill/>
          </a:ln>
        </p:spPr>
      </p:pic>
      <p:pic>
        <p:nvPicPr>
          <p:cNvPr id="87" name="Google Shape;87;p4"/>
          <p:cNvPicPr preferRelativeResize="0"/>
          <p:nvPr/>
        </p:nvPicPr>
        <p:blipFill rotWithShape="1">
          <a:blip r:embed="rId5">
            <a:alphaModFix/>
          </a:blip>
          <a:srcRect b="0" l="0" r="0" t="0"/>
          <a:stretch/>
        </p:blipFill>
        <p:spPr>
          <a:xfrm>
            <a:off x="203472" y="5903972"/>
            <a:ext cx="715714" cy="7393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PROPOSED NEW HOME</a:t>
            </a:r>
            <a:endParaRPr sz="3600"/>
          </a:p>
        </p:txBody>
      </p:sp>
      <p:pic>
        <p:nvPicPr>
          <p:cNvPr id="93" name="Google Shape;93;p5"/>
          <p:cNvPicPr preferRelativeResize="0"/>
          <p:nvPr>
            <p:ph idx="1" type="body"/>
          </p:nvPr>
        </p:nvPicPr>
        <p:blipFill rotWithShape="1">
          <a:blip r:embed="rId3">
            <a:alphaModFix/>
          </a:blip>
          <a:srcRect b="0" l="0" r="0" t="0"/>
          <a:stretch/>
        </p:blipFill>
        <p:spPr>
          <a:xfrm>
            <a:off x="1579075" y="1476075"/>
            <a:ext cx="9249900" cy="5180100"/>
          </a:xfrm>
          <a:prstGeom prst="rect">
            <a:avLst/>
          </a:prstGeom>
          <a:noFill/>
          <a:ln>
            <a:noFill/>
          </a:ln>
        </p:spPr>
      </p:pic>
      <p:sp>
        <p:nvSpPr>
          <p:cNvPr id="94" name="Google Shape;94;p5"/>
          <p:cNvSpPr/>
          <p:nvPr/>
        </p:nvSpPr>
        <p:spPr>
          <a:xfrm>
            <a:off x="3692176" y="6258127"/>
            <a:ext cx="1293171" cy="214164"/>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5" name="Google Shape;95;p5"/>
          <p:cNvPicPr preferRelativeResize="0"/>
          <p:nvPr/>
        </p:nvPicPr>
        <p:blipFill rotWithShape="1">
          <a:blip r:embed="rId4">
            <a:alphaModFix/>
          </a:blip>
          <a:srcRect b="0" l="0" r="0" t="0"/>
          <a:stretch/>
        </p:blipFill>
        <p:spPr>
          <a:xfrm>
            <a:off x="162050" y="5951324"/>
            <a:ext cx="626975" cy="626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549800" y="365125"/>
            <a:ext cx="1124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PROPOSED NEW HOME WITH BUILDING HEIGHTS</a:t>
            </a:r>
            <a:endParaRPr sz="3600"/>
          </a:p>
        </p:txBody>
      </p:sp>
      <p:pic>
        <p:nvPicPr>
          <p:cNvPr id="101" name="Google Shape;101;p6"/>
          <p:cNvPicPr preferRelativeResize="0"/>
          <p:nvPr>
            <p:ph idx="1" type="body"/>
          </p:nvPr>
        </p:nvPicPr>
        <p:blipFill rotWithShape="1">
          <a:blip r:embed="rId3">
            <a:alphaModFix/>
          </a:blip>
          <a:srcRect b="0" l="0" r="0" t="0"/>
          <a:stretch/>
        </p:blipFill>
        <p:spPr>
          <a:xfrm>
            <a:off x="838200" y="1690688"/>
            <a:ext cx="10531661" cy="5007625"/>
          </a:xfrm>
          <a:prstGeom prst="rect">
            <a:avLst/>
          </a:prstGeom>
          <a:noFill/>
          <a:ln>
            <a:noFill/>
          </a:ln>
        </p:spPr>
      </p:pic>
      <p:pic>
        <p:nvPicPr>
          <p:cNvPr id="102" name="Google Shape;102;p6"/>
          <p:cNvPicPr preferRelativeResize="0"/>
          <p:nvPr/>
        </p:nvPicPr>
        <p:blipFill rotWithShape="1">
          <a:blip r:embed="rId4">
            <a:alphaModFix/>
          </a:blip>
          <a:srcRect b="0" l="0" r="0" t="0"/>
          <a:stretch/>
        </p:blipFill>
        <p:spPr>
          <a:xfrm>
            <a:off x="96047" y="6053470"/>
            <a:ext cx="675084" cy="6750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PROPOSED PLOT PLAN</a:t>
            </a:r>
            <a:endParaRPr/>
          </a:p>
        </p:txBody>
      </p:sp>
      <p:pic>
        <p:nvPicPr>
          <p:cNvPr id="108" name="Google Shape;108;p7"/>
          <p:cNvPicPr preferRelativeResize="0"/>
          <p:nvPr/>
        </p:nvPicPr>
        <p:blipFill rotWithShape="1">
          <a:blip r:embed="rId3">
            <a:alphaModFix/>
          </a:blip>
          <a:srcRect b="0" l="0" r="0" t="0"/>
          <a:stretch/>
        </p:blipFill>
        <p:spPr>
          <a:xfrm>
            <a:off x="208365" y="5965183"/>
            <a:ext cx="690505" cy="660946"/>
          </a:xfrm>
          <a:prstGeom prst="rect">
            <a:avLst/>
          </a:prstGeom>
          <a:noFill/>
          <a:ln>
            <a:noFill/>
          </a:ln>
        </p:spPr>
      </p:pic>
      <p:pic>
        <p:nvPicPr>
          <p:cNvPr id="109" name="Google Shape;109;p7"/>
          <p:cNvPicPr preferRelativeResize="0"/>
          <p:nvPr/>
        </p:nvPicPr>
        <p:blipFill>
          <a:blip r:embed="rId4">
            <a:alphaModFix/>
          </a:blip>
          <a:stretch>
            <a:fillRect/>
          </a:stretch>
        </p:blipFill>
        <p:spPr>
          <a:xfrm>
            <a:off x="3076820" y="1447638"/>
            <a:ext cx="6500280" cy="48625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SURROUNDING HOME SETBACKS</a:t>
            </a:r>
            <a:endParaRPr sz="3600"/>
          </a:p>
        </p:txBody>
      </p:sp>
      <p:pic>
        <p:nvPicPr>
          <p:cNvPr id="115" name="Google Shape;115;p8"/>
          <p:cNvPicPr preferRelativeResize="0"/>
          <p:nvPr>
            <p:ph idx="1" type="body"/>
          </p:nvPr>
        </p:nvPicPr>
        <p:blipFill rotWithShape="1">
          <a:blip r:embed="rId3">
            <a:alphaModFix/>
          </a:blip>
          <a:srcRect b="0" l="0" r="0" t="0"/>
          <a:stretch/>
        </p:blipFill>
        <p:spPr>
          <a:xfrm>
            <a:off x="838200" y="1404050"/>
            <a:ext cx="10728600" cy="5058600"/>
          </a:xfrm>
          <a:prstGeom prst="rect">
            <a:avLst/>
          </a:prstGeom>
          <a:noFill/>
          <a:ln>
            <a:noFill/>
          </a:ln>
        </p:spPr>
      </p:pic>
      <p:pic>
        <p:nvPicPr>
          <p:cNvPr id="116" name="Google Shape;116;p8"/>
          <p:cNvPicPr preferRelativeResize="0"/>
          <p:nvPr/>
        </p:nvPicPr>
        <p:blipFill rotWithShape="1">
          <a:blip r:embed="rId4">
            <a:alphaModFix/>
          </a:blip>
          <a:srcRect b="0" l="0" r="0" t="0"/>
          <a:stretch/>
        </p:blipFill>
        <p:spPr>
          <a:xfrm>
            <a:off x="106231" y="6168038"/>
            <a:ext cx="577900" cy="5528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11 BRIGGS HEIGHT COMPARISON</a:t>
            </a:r>
            <a:endParaRPr sz="3600"/>
          </a:p>
        </p:txBody>
      </p:sp>
      <p:pic>
        <p:nvPicPr>
          <p:cNvPr id="122" name="Google Shape;122;p9"/>
          <p:cNvPicPr preferRelativeResize="0"/>
          <p:nvPr>
            <p:ph idx="1" type="body"/>
          </p:nvPr>
        </p:nvPicPr>
        <p:blipFill rotWithShape="1">
          <a:blip r:embed="rId3">
            <a:alphaModFix/>
          </a:blip>
          <a:srcRect b="0" l="0" r="0" t="0"/>
          <a:stretch/>
        </p:blipFill>
        <p:spPr>
          <a:xfrm>
            <a:off x="3054400" y="1357800"/>
            <a:ext cx="6313200" cy="5104800"/>
          </a:xfrm>
          <a:prstGeom prst="rect">
            <a:avLst/>
          </a:prstGeom>
          <a:noFill/>
          <a:ln>
            <a:noFill/>
          </a:ln>
        </p:spPr>
      </p:pic>
      <p:pic>
        <p:nvPicPr>
          <p:cNvPr id="123" name="Google Shape;123;p9"/>
          <p:cNvPicPr preferRelativeResize="0"/>
          <p:nvPr/>
        </p:nvPicPr>
        <p:blipFill rotWithShape="1">
          <a:blip r:embed="rId4">
            <a:alphaModFix/>
          </a:blip>
          <a:srcRect b="0" l="0" r="0" t="0"/>
          <a:stretch/>
        </p:blipFill>
        <p:spPr>
          <a:xfrm>
            <a:off x="106262" y="6063684"/>
            <a:ext cx="675084" cy="6750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2021-07-21T20:32:33Z</dcterms:created>
  <dc:creator>Chris Ferrant</dc:creator>
</cp:coreProperties>
</file>