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5" r:id="rId1"/>
  </p:sldMasterIdLst>
  <p:notesMasterIdLst>
    <p:notesMasterId r:id="rId14"/>
  </p:notesMasterIdLst>
  <p:sldIdLst>
    <p:sldId id="256" r:id="rId2"/>
    <p:sldId id="257" r:id="rId3"/>
    <p:sldId id="264" r:id="rId4"/>
    <p:sldId id="280" r:id="rId5"/>
    <p:sldId id="265" r:id="rId6"/>
    <p:sldId id="266" r:id="rId7"/>
    <p:sldId id="267" r:id="rId8"/>
    <p:sldId id="268" r:id="rId9"/>
    <p:sldId id="269" r:id="rId10"/>
    <p:sldId id="281" r:id="rId11"/>
    <p:sldId id="271" r:id="rId12"/>
    <p:sldId id="27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A8F8"/>
    <a:srgbClr val="CCE1F2"/>
    <a:srgbClr val="D16349"/>
    <a:srgbClr val="CE3D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682" autoAdjust="0"/>
  </p:normalViewPr>
  <p:slideViewPr>
    <p:cSldViewPr>
      <p:cViewPr varScale="1">
        <p:scale>
          <a:sx n="106" d="100"/>
          <a:sy n="106" d="100"/>
        </p:scale>
        <p:origin x="16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45F0B-51AB-4998-A283-C11E9A61751F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7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F5C6E-7791-4723-8CA2-F7510708AF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02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F5C6E-7791-4723-8CA2-F7510708AFF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439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9E5F-DDD4-4F2D-A512-7CA12FCD1843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636228A-C4B6-4734-B4EE-2B673D827F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9E5F-DDD4-4F2D-A512-7CA12FCD1843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636228A-C4B6-4734-B4EE-2B673D827F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93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9E5F-DDD4-4F2D-A512-7CA12FCD1843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636228A-C4B6-4734-B4EE-2B673D827F2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3424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9E5F-DDD4-4F2D-A512-7CA12FCD1843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636228A-C4B6-4734-B4EE-2B673D827F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783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9E5F-DDD4-4F2D-A512-7CA12FCD1843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636228A-C4B6-4734-B4EE-2B673D827F2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1102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9E5F-DDD4-4F2D-A512-7CA12FCD1843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636228A-C4B6-4734-B4EE-2B673D827F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40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9E5F-DDD4-4F2D-A512-7CA12FCD1843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228A-C4B6-4734-B4EE-2B673D827F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36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9E5F-DDD4-4F2D-A512-7CA12FCD1843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228A-C4B6-4734-B4EE-2B673D827F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87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9E5F-DDD4-4F2D-A512-7CA12FCD1843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228A-C4B6-4734-B4EE-2B673D827F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80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9E5F-DDD4-4F2D-A512-7CA12FCD1843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636228A-C4B6-4734-B4EE-2B673D827F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84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9E5F-DDD4-4F2D-A512-7CA12FCD1843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636228A-C4B6-4734-B4EE-2B673D827F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7357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9E5F-DDD4-4F2D-A512-7CA12FCD1843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636228A-C4B6-4734-B4EE-2B673D827F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4617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9E5F-DDD4-4F2D-A512-7CA12FCD1843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228A-C4B6-4734-B4EE-2B673D827F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2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9E5F-DDD4-4F2D-A512-7CA12FCD1843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228A-C4B6-4734-B4EE-2B673D827F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9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9E5F-DDD4-4F2D-A512-7CA12FCD1843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228A-C4B6-4734-B4EE-2B673D827F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7168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9E5F-DDD4-4F2D-A512-7CA12FCD1843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636228A-C4B6-4734-B4EE-2B673D827F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52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F9E5F-DDD4-4F2D-A512-7CA12FCD1843}" type="datetimeFigureOut">
              <a:rPr lang="en-US" smtClean="0"/>
              <a:t>3/30/2017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636228A-C4B6-4734-B4EE-2B673D827F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404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6" r:id="rId1"/>
    <p:sldLayoutId id="2147484197" r:id="rId2"/>
    <p:sldLayoutId id="2147484198" r:id="rId3"/>
    <p:sldLayoutId id="2147484199" r:id="rId4"/>
    <p:sldLayoutId id="2147484200" r:id="rId5"/>
    <p:sldLayoutId id="2147484201" r:id="rId6"/>
    <p:sldLayoutId id="2147484202" r:id="rId7"/>
    <p:sldLayoutId id="2147484203" r:id="rId8"/>
    <p:sldLayoutId id="2147484204" r:id="rId9"/>
    <p:sldLayoutId id="2147484205" r:id="rId10"/>
    <p:sldLayoutId id="2147484206" r:id="rId11"/>
    <p:sldLayoutId id="2147484207" r:id="rId12"/>
    <p:sldLayoutId id="2147484208" r:id="rId13"/>
    <p:sldLayoutId id="2147484209" r:id="rId14"/>
    <p:sldLayoutId id="2147484210" r:id="rId15"/>
    <p:sldLayoutId id="21474842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7281" y="381000"/>
            <a:ext cx="7593330" cy="3035808"/>
          </a:xfrm>
          <a:solidFill>
            <a:srgbClr val="CCE1F2"/>
          </a:solidFill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Georgia" panose="02040502050405020303" pitchFamily="18" charset="0"/>
              </a:rPr>
              <a:t>Newburyport </a:t>
            </a:r>
            <a:br>
              <a:rPr lang="en-US" sz="5400" dirty="0" smtClean="0">
                <a:latin typeface="Georgia" panose="02040502050405020303" pitchFamily="18" charset="0"/>
              </a:rPr>
            </a:br>
            <a:r>
              <a:rPr lang="en-US" sz="5400" dirty="0" smtClean="0">
                <a:latin typeface="Georgia" panose="02040502050405020303" pitchFamily="18" charset="0"/>
              </a:rPr>
              <a:t>Public Schools</a:t>
            </a:r>
            <a:br>
              <a:rPr lang="en-US" sz="5400" dirty="0" smtClean="0">
                <a:latin typeface="Georgia" panose="02040502050405020303" pitchFamily="18" charset="0"/>
              </a:rPr>
            </a:br>
            <a:r>
              <a:rPr lang="en-US" sz="5400" dirty="0" smtClean="0">
                <a:latin typeface="Georgia" panose="02040502050405020303" pitchFamily="18" charset="0"/>
              </a:rPr>
              <a:t>FY18 Proposed Budget</a:t>
            </a:r>
            <a:endParaRPr lang="en-US" sz="5400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7281" y="3276600"/>
            <a:ext cx="7620000" cy="2743200"/>
          </a:xfrm>
        </p:spPr>
        <p:txBody>
          <a:bodyPr>
            <a:normAutofit/>
          </a:bodyPr>
          <a:lstStyle/>
          <a:p>
            <a:endParaRPr lang="en-US" dirty="0" smtClean="0">
              <a:latin typeface="Georgia" panose="02040502050405020303" pitchFamily="18" charset="0"/>
            </a:endParaRPr>
          </a:p>
          <a:p>
            <a:pPr>
              <a:spcBef>
                <a:spcPts val="0"/>
              </a:spcBef>
            </a:pPr>
            <a:r>
              <a:rPr lang="en-US" sz="2200" dirty="0" smtClean="0">
                <a:latin typeface="Georgia" panose="02040502050405020303" pitchFamily="18" charset="0"/>
              </a:rPr>
              <a:t>Susan L</a:t>
            </a:r>
            <a:r>
              <a:rPr lang="en-US" sz="2200" dirty="0">
                <a:latin typeface="Georgia" panose="02040502050405020303" pitchFamily="18" charset="0"/>
              </a:rPr>
              <a:t>. </a:t>
            </a:r>
            <a:r>
              <a:rPr lang="en-US" sz="2200" dirty="0" smtClean="0">
                <a:latin typeface="Georgia" panose="02040502050405020303" pitchFamily="18" charset="0"/>
              </a:rPr>
              <a:t>Viccaro, Superintendent of Schools         </a:t>
            </a:r>
          </a:p>
          <a:p>
            <a:pPr>
              <a:spcBef>
                <a:spcPts val="0"/>
              </a:spcBef>
            </a:pPr>
            <a:endParaRPr lang="en-US" sz="2500" dirty="0" smtClean="0">
              <a:latin typeface="Georgia" panose="02040502050405020303" pitchFamily="18" charset="0"/>
            </a:endParaRPr>
          </a:p>
          <a:p>
            <a:pPr algn="ctr"/>
            <a:r>
              <a:rPr lang="en-US" sz="2800" dirty="0" smtClean="0">
                <a:latin typeface="Georgia" panose="02040502050405020303" pitchFamily="18" charset="0"/>
              </a:rPr>
              <a:t>Presentation to </a:t>
            </a:r>
          </a:p>
          <a:p>
            <a:pPr algn="ctr"/>
            <a:r>
              <a:rPr lang="en-US" sz="2800" dirty="0" smtClean="0">
                <a:latin typeface="Georgia" panose="02040502050405020303" pitchFamily="18" charset="0"/>
              </a:rPr>
              <a:t>School Committee</a:t>
            </a:r>
          </a:p>
          <a:p>
            <a:pPr algn="ctr"/>
            <a:r>
              <a:rPr lang="en-US" sz="2800" dirty="0" smtClean="0">
                <a:latin typeface="Georgia" panose="02040502050405020303" pitchFamily="18" charset="0"/>
              </a:rPr>
              <a:t>Monday, April 3, 2017</a:t>
            </a: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97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6589199" cy="1280890"/>
          </a:xfrm>
          <a:solidFill>
            <a:srgbClr val="CCE1F2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Budget Summary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FY17 &amp; FY18 by School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9235031"/>
              </p:ext>
            </p:extLst>
          </p:nvPr>
        </p:nvGraphicFramePr>
        <p:xfrm>
          <a:off x="457200" y="2362200"/>
          <a:ext cx="8382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600200"/>
                <a:gridCol w="1600200"/>
                <a:gridCol w="15240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FY17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FY18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Change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Percent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High School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$7,958,724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$8,140,106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$181,382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2.37%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Middle School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$4,513,436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$4,760,444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$247,008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5.5%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Molin School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$2,750,787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$3,007,952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$257,165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9.41%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Bresnahan School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$6,699,929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$6,753,076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$53,147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.86%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System-Wide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$8,848,076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$9,184,883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$336,807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4.06%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Total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$30,770,952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$31,846,461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$1,075,509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3.5%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226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571" y="457200"/>
            <a:ext cx="7772400" cy="1609344"/>
          </a:xfrm>
          <a:solidFill>
            <a:srgbClr val="CCE1F2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Georgia" panose="02040502050405020303" pitchFamily="18" charset="0"/>
              </a:rPr>
              <a:t>FY17 vs. FY18 Budget</a:t>
            </a:r>
            <a:endParaRPr lang="en-US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832703"/>
              </p:ext>
            </p:extLst>
          </p:nvPr>
        </p:nvGraphicFramePr>
        <p:xfrm>
          <a:off x="304800" y="2057400"/>
          <a:ext cx="8534400" cy="1037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518688"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FY17 Total</a:t>
                      </a:r>
                      <a:endParaRPr lang="en-US" sz="2000" b="1" u="non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u="non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FY18 Total</a:t>
                      </a:r>
                      <a:endParaRPr lang="en-US" sz="2000" b="1" u="non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1F2"/>
                    </a:solidFill>
                  </a:tcPr>
                </a:tc>
              </a:tr>
              <a:tr h="51868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$ 30,770,951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$31,846,461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1F2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49530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eorgia" panose="02040502050405020303" pitchFamily="18" charset="0"/>
              </a:rPr>
              <a:t>Increase:			$1,075,510 </a:t>
            </a:r>
          </a:p>
          <a:p>
            <a:r>
              <a:rPr lang="en-US" sz="2000" dirty="0" smtClean="0">
                <a:latin typeface="Georgia" panose="02040502050405020303" pitchFamily="18" charset="0"/>
              </a:rPr>
              <a:t>%of Increase:		    	  3.5%</a:t>
            </a:r>
            <a:endParaRPr lang="en-US" sz="20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285562"/>
              </p:ext>
            </p:extLst>
          </p:nvPr>
        </p:nvGraphicFramePr>
        <p:xfrm>
          <a:off x="304800" y="3094776"/>
          <a:ext cx="85344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u="non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FY17 Salaries:</a:t>
                      </a:r>
                      <a:endParaRPr lang="en-US" sz="2000" b="0" u="non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u="none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FY18 Salaries:</a:t>
                      </a:r>
                      <a:endParaRPr lang="en-US" sz="2000" b="0" u="none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F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$22,987,312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$23,656,904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F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FY17 Expenses: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FY18 Expenses: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F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$7,783,639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$8,189,557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07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9673"/>
            <a:ext cx="7772400" cy="1609344"/>
          </a:xfrm>
          <a:solidFill>
            <a:srgbClr val="CCE1F2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FY18 vs. FY17 Revenue &amp; Expenses</a:t>
            </a:r>
            <a:endParaRPr lang="en-US" sz="4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813609"/>
              </p:ext>
            </p:extLst>
          </p:nvPr>
        </p:nvGraphicFramePr>
        <p:xfrm>
          <a:off x="341312" y="1752600"/>
          <a:ext cx="8537575" cy="3989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8488"/>
                <a:gridCol w="1546542"/>
                <a:gridCol w="1707515"/>
                <a:gridCol w="1707515"/>
                <a:gridCol w="1707515"/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Revenue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FY17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Budget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FY18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Projections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Change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%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City Appropriation</a:t>
                      </a:r>
                    </a:p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Medicaid</a:t>
                      </a:r>
                    </a:p>
                    <a:p>
                      <a:endParaRPr lang="en-US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en-US" dirty="0" smtClean="0">
                          <a:latin typeface="Georgia" panose="02040502050405020303" pitchFamily="18" charset="0"/>
                        </a:rPr>
                        <a:t>Other Revenue</a:t>
                      </a:r>
                    </a:p>
                    <a:p>
                      <a:endParaRPr lang="en-US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$27,402,232</a:t>
                      </a:r>
                    </a:p>
                    <a:p>
                      <a:pPr algn="r"/>
                      <a:endParaRPr lang="en-US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r"/>
                      <a:endParaRPr lang="en-US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$3,368,720</a:t>
                      </a:r>
                    </a:p>
                    <a:p>
                      <a:pPr algn="r"/>
                      <a:endParaRPr lang="en-US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$28,551,701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$100,000</a:t>
                      </a:r>
                    </a:p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$3,194,760</a:t>
                      </a:r>
                      <a:endParaRPr lang="en-US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$1,249,469</a:t>
                      </a:r>
                    </a:p>
                    <a:p>
                      <a:pPr algn="r"/>
                      <a:endParaRPr lang="en-US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r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Georgia" panose="02040502050405020303" pitchFamily="18" charset="0"/>
                        </a:rPr>
                        <a:t>-$173,960</a:t>
                      </a:r>
                      <a:endParaRPr lang="en-US" dirty="0">
                        <a:solidFill>
                          <a:srgbClr val="FF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4.19%</a:t>
                      </a:r>
                      <a:endParaRPr lang="en-US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F2"/>
                    </a:solidFill>
                  </a:tcPr>
                </a:tc>
              </a:tr>
              <a:tr h="697865">
                <a:tc>
                  <a:txBody>
                    <a:bodyPr/>
                    <a:lstStyle/>
                    <a:p>
                      <a:pPr algn="l"/>
                      <a:endParaRPr lang="en-US" b="0" dirty="0" smtClean="0">
                        <a:latin typeface="Georgia" panose="02040502050405020303" pitchFamily="18" charset="0"/>
                      </a:endParaRPr>
                    </a:p>
                    <a:p>
                      <a:pPr algn="l"/>
                      <a:r>
                        <a:rPr lang="en-US" b="0" dirty="0" smtClean="0">
                          <a:latin typeface="Georgia" panose="02040502050405020303" pitchFamily="18" charset="0"/>
                        </a:rPr>
                        <a:t>Total Revenue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$30,770,952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$31,846,461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$1,075,509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3.5 %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</a:tr>
              <a:tr h="697865">
                <a:tc>
                  <a:txBody>
                    <a:bodyPr/>
                    <a:lstStyle/>
                    <a:p>
                      <a:pPr algn="l"/>
                      <a:endParaRPr lang="en-US" b="0" dirty="0" smtClean="0">
                        <a:latin typeface="Georgia" panose="02040502050405020303" pitchFamily="18" charset="0"/>
                      </a:endParaRPr>
                    </a:p>
                    <a:p>
                      <a:pPr algn="l"/>
                      <a:r>
                        <a:rPr lang="en-US" b="0" dirty="0" smtClean="0">
                          <a:latin typeface="Georgia" panose="02040502050405020303" pitchFamily="18" charset="0"/>
                        </a:rPr>
                        <a:t>Total Expense</a:t>
                      </a:r>
                      <a:endParaRPr lang="en-US" b="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$30,770,952</a:t>
                      </a:r>
                    </a:p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$31,846,461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Shortfall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-0-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F2"/>
                    </a:solidFill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7315200" y="2590800"/>
            <a:ext cx="1295400" cy="533400"/>
          </a:xfrm>
          <a:prstGeom prst="ellipse">
            <a:avLst/>
          </a:pr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1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85800"/>
          </a:xfrm>
          <a:solidFill>
            <a:srgbClr val="CCE1F2"/>
          </a:solidFill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School Revenue 5 Year History</a:t>
            </a:r>
            <a:endParaRPr lang="en-US" sz="2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4950690"/>
              </p:ext>
            </p:extLst>
          </p:nvPr>
        </p:nvGraphicFramePr>
        <p:xfrm>
          <a:off x="304800" y="609600"/>
          <a:ext cx="8534399" cy="5009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6073"/>
                <a:gridCol w="1334931"/>
                <a:gridCol w="1318952"/>
                <a:gridCol w="1396538"/>
                <a:gridCol w="1318952"/>
                <a:gridCol w="1318953"/>
              </a:tblGrid>
              <a:tr h="61488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Revenue Sources</a:t>
                      </a:r>
                      <a:endParaRPr lang="en-US" sz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FY13</a:t>
                      </a:r>
                    </a:p>
                    <a:p>
                      <a:pPr algn="ctr"/>
                      <a:r>
                        <a:rPr lang="en-US" sz="1200" u="sng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Actual</a:t>
                      </a:r>
                      <a:endParaRPr lang="en-US" sz="1200" u="sng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FY14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Actual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FY15</a:t>
                      </a:r>
                    </a:p>
                    <a:p>
                      <a:pPr algn="ctr"/>
                      <a:r>
                        <a:rPr lang="en-US" sz="1200" u="sng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Actual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FY16</a:t>
                      </a:r>
                    </a:p>
                    <a:p>
                      <a:pPr algn="ctr"/>
                      <a:r>
                        <a:rPr lang="en-US" sz="1200" u="sng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Actual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FY17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Process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</a:tr>
              <a:tr h="36951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City Allocation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latin typeface="Georgia" panose="02040502050405020303" pitchFamily="18" charset="0"/>
                        </a:rPr>
                        <a:t>$22,550,437</a:t>
                      </a:r>
                    </a:p>
                    <a:p>
                      <a:pPr algn="ctr"/>
                      <a:r>
                        <a:rPr lang="en-US" sz="1000" i="1" dirty="0" smtClean="0">
                          <a:latin typeface="Georgia" panose="02040502050405020303" pitchFamily="18" charset="0"/>
                        </a:rPr>
                        <a:t>3.0% Increase</a:t>
                      </a:r>
                    </a:p>
                    <a:p>
                      <a:pPr algn="r"/>
                      <a:endParaRPr lang="en-US" sz="1000" i="1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$23,393,013</a:t>
                      </a:r>
                    </a:p>
                    <a:p>
                      <a:pPr algn="ctr"/>
                      <a:r>
                        <a:rPr lang="en-US" sz="1000" i="1" dirty="0" smtClean="0">
                          <a:latin typeface="Georgia" panose="02040502050405020303" pitchFamily="18" charset="0"/>
                        </a:rPr>
                        <a:t>3.75% Increase</a:t>
                      </a:r>
                    </a:p>
                    <a:p>
                      <a:pPr algn="ctr"/>
                      <a:endParaRPr lang="en-US" sz="1000" i="1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$25,148,813</a:t>
                      </a:r>
                    </a:p>
                    <a:p>
                      <a:pPr algn="ctr"/>
                      <a:r>
                        <a:rPr lang="en-US" sz="1000" i="1" dirty="0" smtClean="0">
                          <a:latin typeface="Georgia" panose="02040502050405020303" pitchFamily="18" charset="0"/>
                        </a:rPr>
                        <a:t>8.25%</a:t>
                      </a:r>
                      <a:r>
                        <a:rPr lang="en-US" sz="1200" i="1" dirty="0" smtClean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n-US" sz="1000" i="1" dirty="0" smtClean="0">
                          <a:latin typeface="Georgia" panose="02040502050405020303" pitchFamily="18" charset="0"/>
                        </a:rPr>
                        <a:t>Increase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$26,412,981</a:t>
                      </a:r>
                    </a:p>
                    <a:p>
                      <a:pPr algn="ctr"/>
                      <a:r>
                        <a:rPr lang="en-US" sz="1000" i="1" dirty="0" smtClean="0">
                          <a:latin typeface="Georgia" panose="02040502050405020303" pitchFamily="18" charset="0"/>
                        </a:rPr>
                        <a:t>3.31%</a:t>
                      </a:r>
                      <a:r>
                        <a:rPr lang="en-US" sz="1000" i="1" baseline="0" dirty="0" smtClean="0">
                          <a:latin typeface="Georgia" panose="02040502050405020303" pitchFamily="18" charset="0"/>
                        </a:rPr>
                        <a:t> Increase</a:t>
                      </a:r>
                      <a:endParaRPr lang="en-US" sz="1000" i="1" dirty="0" smtClean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0" dirty="0" smtClean="0">
                          <a:latin typeface="Georgia" panose="02040502050405020303" pitchFamily="18" charset="0"/>
                        </a:rPr>
                        <a:t>$27,402,232</a:t>
                      </a:r>
                    </a:p>
                    <a:p>
                      <a:pPr algn="ctr"/>
                      <a:r>
                        <a:rPr lang="en-US" sz="1000" i="1" dirty="0" smtClean="0">
                          <a:latin typeface="Georgia" panose="02040502050405020303" pitchFamily="18" charset="0"/>
                        </a:rPr>
                        <a:t>3.75%</a:t>
                      </a:r>
                      <a:r>
                        <a:rPr lang="en-US" sz="1000" i="1" baseline="0" dirty="0" smtClean="0">
                          <a:latin typeface="Georgia" panose="02040502050405020303" pitchFamily="18" charset="0"/>
                        </a:rPr>
                        <a:t> Increase </a:t>
                      </a:r>
                      <a:endParaRPr lang="en-US" sz="1000" i="1" dirty="0" smtClean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951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Choice Tuition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$1,095,460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$911,269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$727,472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$641,809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$1,040,720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951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Circuit Breaker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$292,843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$431,083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$433,065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$592,382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$527,000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3642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1" u="sng" dirty="0" smtClean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51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Athletic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$246,573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$285,541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$267,879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$273,542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$275,000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303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Transportation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$160.265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$183,684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$220,265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$219,066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$200,000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951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Title &amp; ABLE</a:t>
                      </a:r>
                      <a:r>
                        <a:rPr lang="en-US" sz="1200" baseline="0" dirty="0" smtClean="0">
                          <a:latin typeface="Georgia" panose="02040502050405020303" pitchFamily="18" charset="0"/>
                        </a:rPr>
                        <a:t> Grants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$640,000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$640,000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$640,000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$640,000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$650,000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951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Kindergarten 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$317,297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$302,229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$333,070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$338,094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$375,000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951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Pre-School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$180,419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$228,679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$226,831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$229,761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$211,000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9512">
                <a:tc>
                  <a:txBody>
                    <a:bodyPr/>
                    <a:lstStyle/>
                    <a:p>
                      <a:r>
                        <a:rPr lang="en-US" sz="1200" smtClean="0">
                          <a:latin typeface="Georgia" panose="02040502050405020303" pitchFamily="18" charset="0"/>
                        </a:rPr>
                        <a:t>Swasey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$101,000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$90,000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$90,500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$90,000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eorgia" panose="02040502050405020303" pitchFamily="18" charset="0"/>
                        </a:rPr>
                        <a:t>$90,000</a:t>
                      </a:r>
                      <a:endParaRPr lang="en-US" sz="12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359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Georgia" panose="02040502050405020303" pitchFamily="18" charset="0"/>
                        </a:rPr>
                        <a:t>Total Revenue Received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Georgia" panose="02040502050405020303" pitchFamily="18" charset="0"/>
                        </a:rPr>
                        <a:t>$25,584,294</a:t>
                      </a:r>
                      <a:endParaRPr lang="en-US" sz="1200" b="1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Georgia" panose="02040502050405020303" pitchFamily="18" charset="0"/>
                        </a:rPr>
                        <a:t>$26,465,498</a:t>
                      </a:r>
                    </a:p>
                    <a:p>
                      <a:pPr algn="ctr"/>
                      <a:endParaRPr lang="en-US" sz="1200" b="1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Georgia" panose="02040502050405020303" pitchFamily="18" charset="0"/>
                        </a:rPr>
                        <a:t>$28,087,895</a:t>
                      </a:r>
                    </a:p>
                    <a:p>
                      <a:pPr algn="r"/>
                      <a:endParaRPr lang="en-US" sz="1200" b="1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Georgia" panose="02040502050405020303" pitchFamily="18" charset="0"/>
                        </a:rPr>
                        <a:t>$29,437,635</a:t>
                      </a:r>
                    </a:p>
                    <a:p>
                      <a:pPr algn="r"/>
                      <a:endParaRPr lang="en-US" sz="1200" b="1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Georgia" panose="02040502050405020303" pitchFamily="18" charset="0"/>
                        </a:rPr>
                        <a:t>$30,770,952</a:t>
                      </a:r>
                      <a:endParaRPr lang="en-US" sz="1200" b="1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A8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718502"/>
              </p:ext>
            </p:extLst>
          </p:nvPr>
        </p:nvGraphicFramePr>
        <p:xfrm>
          <a:off x="296091" y="5671780"/>
          <a:ext cx="8534398" cy="105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371600"/>
                <a:gridCol w="1295400"/>
                <a:gridCol w="1371600"/>
                <a:gridCol w="1371600"/>
                <a:gridCol w="1295398"/>
              </a:tblGrid>
              <a:tr h="330200">
                <a:tc>
                  <a:txBody>
                    <a:bodyPr/>
                    <a:lstStyle/>
                    <a:p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Insurance Costs</a:t>
                      </a:r>
                      <a:r>
                        <a:rPr lang="en-US" sz="1000" b="0" i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paid by City</a:t>
                      </a:r>
                      <a:endParaRPr lang="en-US" sz="1000" b="0" i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$4,600,678</a:t>
                      </a:r>
                      <a:endParaRPr lang="en-US" sz="1000" b="0" i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$4,605,024</a:t>
                      </a:r>
                      <a:endParaRPr lang="en-US" sz="1000" b="0" i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$4,838,716</a:t>
                      </a:r>
                      <a:endParaRPr lang="en-US" sz="1000" b="0" i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$5,532,352</a:t>
                      </a:r>
                      <a:endParaRPr lang="en-US" sz="1000" b="0" i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$5,941,664</a:t>
                      </a:r>
                      <a:endParaRPr lang="en-US" sz="1000" b="0" i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Pensions</a:t>
                      </a:r>
                      <a:r>
                        <a:rPr lang="en-US" sz="1000" b="0" i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funded by City</a:t>
                      </a:r>
                      <a:endParaRPr lang="en-US" sz="1000" b="0" i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$778,245</a:t>
                      </a:r>
                      <a:endParaRPr lang="en-US" sz="1000" b="0" i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$792,609</a:t>
                      </a:r>
                      <a:endParaRPr lang="en-US" sz="1000" b="0" i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$927,032</a:t>
                      </a:r>
                      <a:endParaRPr lang="en-US" sz="1000" b="0" i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$982,112</a:t>
                      </a:r>
                      <a:endParaRPr lang="en-US" sz="1000" b="0" i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$991,958</a:t>
                      </a:r>
                      <a:endParaRPr lang="en-US" sz="1000" b="0" i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Capital Expenditures</a:t>
                      </a:r>
                      <a:r>
                        <a:rPr lang="en-US" sz="1000" b="0" i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funded by City</a:t>
                      </a:r>
                      <a:endParaRPr lang="en-US" sz="1000" b="0" i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$8,307,649</a:t>
                      </a:r>
                      <a:endParaRPr lang="en-US" sz="1000" b="0" i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$36,589,135</a:t>
                      </a:r>
                      <a:endParaRPr lang="en-US" sz="1000" b="0" i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$16,268,244</a:t>
                      </a:r>
                      <a:endParaRPr lang="en-US" sz="1000" b="0" i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$5,591,296</a:t>
                      </a:r>
                      <a:endParaRPr lang="en-US" sz="1000" b="0" i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$2,349,272</a:t>
                      </a:r>
                      <a:endParaRPr lang="en-US" sz="1000" b="0" i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87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99001"/>
            <a:ext cx="7772400" cy="948799"/>
          </a:xfrm>
          <a:solidFill>
            <a:srgbClr val="CCE1F2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Georgia" panose="02040502050405020303" pitchFamily="18" charset="0"/>
              </a:rPr>
              <a:t>FY18 Budget By Category</a:t>
            </a:r>
            <a:endParaRPr lang="en-US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Georgia" panose="02040502050405020303" pitchFamily="18" charset="0"/>
            </a:endParaRPr>
          </a:p>
          <a:p>
            <a:r>
              <a:rPr lang="en-US" sz="2400" dirty="0" smtClean="0">
                <a:latin typeface="Georgia" panose="02040502050405020303" pitchFamily="18" charset="0"/>
              </a:rPr>
              <a:t>Salaries			$23,656,904</a:t>
            </a:r>
          </a:p>
          <a:p>
            <a:r>
              <a:rPr lang="en-US" sz="2400" dirty="0" smtClean="0">
                <a:latin typeface="Georgia" panose="02040502050405020303" pitchFamily="18" charset="0"/>
              </a:rPr>
              <a:t>Expenses			</a:t>
            </a:r>
            <a:r>
              <a:rPr lang="en-US" sz="2400" u="sng" dirty="0" smtClean="0">
                <a:latin typeface="Georgia" panose="02040502050405020303" pitchFamily="18" charset="0"/>
              </a:rPr>
              <a:t>$  8,189,557</a:t>
            </a:r>
          </a:p>
          <a:p>
            <a:pPr marL="0" indent="0">
              <a:buNone/>
            </a:pPr>
            <a:endParaRPr lang="en-US" sz="2400" u="sng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Georgia" panose="02040502050405020303" pitchFamily="18" charset="0"/>
              </a:rPr>
              <a:t>	</a:t>
            </a:r>
            <a:r>
              <a:rPr lang="en-US" sz="2400" dirty="0" smtClean="0">
                <a:latin typeface="Georgia" panose="02040502050405020303" pitchFamily="18" charset="0"/>
              </a:rPr>
              <a:t>	TOTAL	$31,846,461</a:t>
            </a:r>
            <a:endParaRPr lang="en-US" sz="2400" dirty="0">
              <a:solidFill>
                <a:schemeClr val="bg1">
                  <a:lumMod val="8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97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88696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Staff Reductions &amp; Increases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6576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u="sng" dirty="0" smtClean="0">
                <a:latin typeface="Georgia" panose="02040502050405020303" pitchFamily="18" charset="0"/>
              </a:rPr>
              <a:t>Staff Reductions</a:t>
            </a:r>
            <a:endParaRPr lang="en-US" i="1" u="sng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High School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1.0 BCBA </a:t>
            </a:r>
            <a:r>
              <a:rPr lang="en-US" sz="1200" dirty="0" smtClean="0">
                <a:latin typeface="Georgia" panose="02040502050405020303" pitchFamily="18" charset="0"/>
              </a:rPr>
              <a:t>(</a:t>
            </a:r>
            <a:r>
              <a:rPr lang="en-US" sz="1200" i="1" dirty="0" smtClean="0">
                <a:latin typeface="Georgia" panose="02040502050405020303" pitchFamily="18" charset="0"/>
              </a:rPr>
              <a:t>vacancy not filled</a:t>
            </a:r>
            <a:r>
              <a:rPr lang="en-US" sz="1200" dirty="0" smtClean="0">
                <a:latin typeface="Georgia" panose="02040502050405020303" pitchFamily="18" charset="0"/>
              </a:rPr>
              <a:t>)</a:t>
            </a:r>
          </a:p>
          <a:p>
            <a:pPr marL="457200" lvl="1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lvl="1"/>
            <a:endParaRPr lang="en-US" dirty="0" smtClean="0">
              <a:latin typeface="Georgia" panose="02040502050405020303" pitchFamily="18" charset="0"/>
            </a:endParaRPr>
          </a:p>
          <a:p>
            <a:pPr lvl="1"/>
            <a:endParaRPr lang="en-US" dirty="0">
              <a:latin typeface="Georgia" panose="02040502050405020303" pitchFamily="18" charset="0"/>
            </a:endParaRPr>
          </a:p>
          <a:p>
            <a:pPr lvl="1"/>
            <a:endParaRPr lang="en-US" dirty="0" smtClean="0">
              <a:latin typeface="Georgia" panose="02040502050405020303" pitchFamily="18" charset="0"/>
            </a:endParaRPr>
          </a:p>
          <a:p>
            <a:pPr lvl="1"/>
            <a:endParaRPr lang="en-US" dirty="0">
              <a:latin typeface="Georgia" panose="02040502050405020303" pitchFamily="18" charset="0"/>
            </a:endParaRPr>
          </a:p>
          <a:p>
            <a:pPr marL="457200" lvl="1" indent="0">
              <a:buNone/>
            </a:pPr>
            <a:endParaRPr lang="en-US" dirty="0" smtClean="0">
              <a:latin typeface="Georgia" panose="02040502050405020303" pitchFamily="18" charset="0"/>
            </a:endParaRPr>
          </a:p>
          <a:p>
            <a:pPr marL="457200" lvl="1" indent="0">
              <a:buNone/>
            </a:pPr>
            <a:endParaRPr lang="en-US" dirty="0" smtClean="0">
              <a:latin typeface="Georgia" panose="02040502050405020303" pitchFamily="18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Total Decreases = 1.0 FTE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1295400"/>
            <a:ext cx="36576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u="sng" dirty="0" smtClean="0">
                <a:latin typeface="Georgia" panose="02040502050405020303" pitchFamily="18" charset="0"/>
              </a:rPr>
              <a:t>Staff Increases</a:t>
            </a: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Bresnahan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.2 STEM Teacher</a:t>
            </a: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Molin School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.6 STEM Teacher</a:t>
            </a: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Middle School</a:t>
            </a:r>
          </a:p>
          <a:p>
            <a:pPr lvl="1"/>
            <a:r>
              <a:rPr lang="en-US" dirty="0" smtClean="0">
                <a:latin typeface="Georgia" panose="02040502050405020303" pitchFamily="18" charset="0"/>
              </a:rPr>
              <a:t>1.0 World Language Teacher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 smtClean="0">
              <a:latin typeface="Georgia" panose="02040502050405020303" pitchFamily="18" charset="0"/>
            </a:endParaRPr>
          </a:p>
          <a:p>
            <a:pPr marL="274320" lvl="1" indent="0">
              <a:buNone/>
            </a:pPr>
            <a:endParaRPr lang="en-US" dirty="0" smtClean="0">
              <a:latin typeface="Georgia" panose="02040502050405020303" pitchFamily="18" charset="0"/>
            </a:endParaRPr>
          </a:p>
          <a:p>
            <a:pPr marL="274320" lvl="1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Total Increases = 1.8 FTE</a:t>
            </a:r>
            <a:endParaRPr lang="en-US" dirty="0">
              <a:latin typeface="Georgia" panose="02040502050405020303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191000" y="1447800"/>
            <a:ext cx="76200" cy="441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40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1609344"/>
          </a:xfrm>
          <a:solidFill>
            <a:srgbClr val="CCE1F2"/>
          </a:solidFill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FY18 High School Budget By Program</a:t>
            </a:r>
            <a:endParaRPr lang="en-US" sz="2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017243"/>
              </p:ext>
            </p:extLst>
          </p:nvPr>
        </p:nvGraphicFramePr>
        <p:xfrm>
          <a:off x="1371600" y="990600"/>
          <a:ext cx="6324600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200"/>
                <a:gridCol w="2108200"/>
                <a:gridCol w="2108200"/>
              </a:tblGrid>
              <a:tr h="294238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FY17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FY18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</a:tr>
              <a:tr h="2942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English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$596,542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panose="02040502050405020303" pitchFamily="18" charset="0"/>
                        </a:rPr>
                        <a:t>$572,812</a:t>
                      </a:r>
                      <a:endParaRPr lang="en-US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2942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World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Language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$518,080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panose="02040502050405020303" pitchFamily="18" charset="0"/>
                        </a:rPr>
                        <a:t>$550,085</a:t>
                      </a:r>
                      <a:endParaRPr lang="en-US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2942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Mathematics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$707,805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panose="02040502050405020303" pitchFamily="18" charset="0"/>
                        </a:rPr>
                        <a:t>$749,731</a:t>
                      </a:r>
                      <a:endParaRPr lang="en-US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2942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Science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$635,096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panose="02040502050405020303" pitchFamily="18" charset="0"/>
                        </a:rPr>
                        <a:t>$681,056</a:t>
                      </a:r>
                      <a:endParaRPr lang="en-US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2942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Social Studies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$616,598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panose="02040502050405020303" pitchFamily="18" charset="0"/>
                        </a:rPr>
                        <a:t>$629,513</a:t>
                      </a:r>
                      <a:endParaRPr lang="en-US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2942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Technology/Business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$62,357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panose="02040502050405020303" pitchFamily="18" charset="0"/>
                        </a:rPr>
                        <a:t>$61,582</a:t>
                      </a:r>
                      <a:endParaRPr lang="en-US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2942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Music/Art/PE/Drama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$838,925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panose="02040502050405020303" pitchFamily="18" charset="0"/>
                        </a:rPr>
                        <a:t>$857,323</a:t>
                      </a:r>
                      <a:endParaRPr lang="en-US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2942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Special &amp; Alt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Ed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$1,360,640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Georgia" panose="02040502050405020303" pitchFamily="18" charset="0"/>
                        </a:rPr>
                        <a:t>$1,371,795</a:t>
                      </a:r>
                      <a:endParaRPr lang="en-US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2942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Instr.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Materials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$50,950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$50,950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2942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Guidance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$577,805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$555,629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2942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Tech Ed/Virtual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HS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$102,754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$103,994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2942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Library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$97,760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$106,890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2942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Student Activity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$29,500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$29,500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2942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Athletics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$602,180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$622,648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2942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Oper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&amp;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Maint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Plant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$682,003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$707,362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2942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Administration</a:t>
                      </a: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$391,230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$402,532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2942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Subs/Fellows</a:t>
                      </a: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$88,500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$86,704</a:t>
                      </a:r>
                      <a:endParaRPr lang="en-US" sz="14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29423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Total</a:t>
                      </a:r>
                    </a:p>
                  </a:txBody>
                  <a:tcPr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$7,958,724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$8,140,106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</a:tr>
              <a:tr h="3530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19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38200"/>
          </a:xfrm>
          <a:solidFill>
            <a:srgbClr val="CCE1F2"/>
          </a:solidFill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FY18 Middle School Budget By Program</a:t>
            </a:r>
            <a:endParaRPr lang="en-US" sz="2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337400"/>
              </p:ext>
            </p:extLst>
          </p:nvPr>
        </p:nvGraphicFramePr>
        <p:xfrm>
          <a:off x="1409700" y="914401"/>
          <a:ext cx="63246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200"/>
                <a:gridCol w="2108200"/>
                <a:gridCol w="2108200"/>
              </a:tblGrid>
              <a:tr h="308663"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FY17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FY18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</a:tr>
              <a:tr h="30009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Grade 6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$573,840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$594,175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0009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Grade 7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$591,680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$611,623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0009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Grade 8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$548,748</a:t>
                      </a: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$562,607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0009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World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Language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$76,342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$148,140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0009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Technology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$46,560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$63,513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0009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Music/Art/PE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$323,718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$337,683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0009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Special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Education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$1,143,972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$1,206,953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0009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Instr. Materials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$64,100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$77,292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0009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Guidance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$123,612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$130,832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0009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Pre-Engineering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$89,384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$91,746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0009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Library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$47,416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$49,904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0009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Georgia" panose="02040502050405020303" pitchFamily="18" charset="0"/>
                        </a:rPr>
                        <a:t>Reading </a:t>
                      </a:r>
                      <a:endParaRPr lang="en-US" sz="15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$23,388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$24,596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0009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Student Activity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$16,000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$16,300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0009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Oper &amp;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Maint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Plant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$468,239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$461,958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0009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Administration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$318,437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$308,418</a:t>
                      </a:r>
                      <a:endParaRPr lang="en-US" sz="15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0009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Georgia" panose="02040502050405020303" pitchFamily="18" charset="0"/>
                        </a:rPr>
                        <a:t>Subs/Fellows</a:t>
                      </a:r>
                      <a:endParaRPr lang="en-US" sz="15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Georgia" panose="02040502050405020303" pitchFamily="18" charset="0"/>
                        </a:rPr>
                        <a:t>$58,000</a:t>
                      </a:r>
                      <a:endParaRPr lang="en-US" sz="15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Georgia" panose="02040502050405020303" pitchFamily="18" charset="0"/>
                        </a:rPr>
                        <a:t>$74,704</a:t>
                      </a:r>
                      <a:endParaRPr lang="en-US" sz="150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00090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Total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$4,513,436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$4,760,444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31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609344"/>
          </a:xfrm>
          <a:solidFill>
            <a:srgbClr val="CCE1F2"/>
          </a:solidFill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FY17 Molin School Budget By Program</a:t>
            </a:r>
            <a:endParaRPr lang="en-US" sz="2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895228"/>
              </p:ext>
            </p:extLst>
          </p:nvPr>
        </p:nvGraphicFramePr>
        <p:xfrm>
          <a:off x="1295400" y="1219200"/>
          <a:ext cx="6705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/>
                <a:gridCol w="2235200"/>
                <a:gridCol w="2235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FY17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FY18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Grade 4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$618,935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$640,356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Grade 5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$614,813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$642,469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Technology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$33,555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$42,875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Music/Art/PE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$171,891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$188,395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Special Education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$881,596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$968,902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Instr.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Materials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$38,000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$45,500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Guidance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$67,385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$72,391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STEM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$29,003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$80,276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Library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$40,692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$46,404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Oper. of Plant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$53,904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57,150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Administration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$156,013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$161,530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Subs/Fellows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$45,000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$61,704</a:t>
                      </a:r>
                      <a:endParaRPr lang="en-US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Totals</a:t>
                      </a:r>
                      <a:endParaRPr lang="en-US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$2,750,787</a:t>
                      </a:r>
                      <a:endParaRPr lang="en-US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$3,007,952</a:t>
                      </a:r>
                      <a:endParaRPr lang="en-US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24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1609344"/>
          </a:xfrm>
          <a:solidFill>
            <a:srgbClr val="CCE1F2"/>
          </a:solidFill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FY18 Bresnahan School Budget By Program</a:t>
            </a:r>
            <a:endParaRPr lang="en-US" sz="2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908373"/>
              </p:ext>
            </p:extLst>
          </p:nvPr>
        </p:nvGraphicFramePr>
        <p:xfrm>
          <a:off x="1181100" y="822960"/>
          <a:ext cx="69342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400"/>
                <a:gridCol w="2311400"/>
                <a:gridCol w="2311400"/>
              </a:tblGrid>
              <a:tr h="31750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FY17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FY18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Kindergarten</a:t>
                      </a: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$662,896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$656,697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Pre-School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$424,316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$440,839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Grade 1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$549,464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$621,822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Grade 2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$534,972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$567,893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Grade 3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$645,606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$598,417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Lit./Title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1/Math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$365,870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$387,315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Technology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$11,816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$20,780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Music/Art/PE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$332,389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$323,520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Special Education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$1,801,172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$1,748,783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Instr. Materials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$53,778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$46,400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STEM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$59,340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$64,965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Guidance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$137,035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$127,570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Library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$86,499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$85,556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Oper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&amp;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Maint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Plant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$466,683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$468,027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Administration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$469,093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478,788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Subs/Fellows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$99,000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$115,704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Total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$6,699,929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$6,753,076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12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162800" cy="1280890"/>
          </a:xfrm>
          <a:solidFill>
            <a:srgbClr val="CCE1F2"/>
          </a:solidFill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FY17 System-Wide </a:t>
            </a:r>
            <a:b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Budget By Program</a:t>
            </a:r>
            <a:endParaRPr lang="en-US" sz="2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268760"/>
              </p:ext>
            </p:extLst>
          </p:nvPr>
        </p:nvGraphicFramePr>
        <p:xfrm>
          <a:off x="1181100" y="1335152"/>
          <a:ext cx="6934200" cy="5509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400"/>
                <a:gridCol w="2311400"/>
                <a:gridCol w="2311400"/>
              </a:tblGrid>
              <a:tr h="311888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FY17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FY18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</a:tr>
              <a:tr h="34496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Curriculum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$800,391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$799,454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4496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Technology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$350,505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$408,462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4496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Health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$554,893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$565,601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44967">
                <a:tc>
                  <a:txBody>
                    <a:bodyPr/>
                    <a:lstStyle/>
                    <a:p>
                      <a:pPr algn="ctr"/>
                      <a:r>
                        <a:rPr lang="en-US" sz="1600" i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Special</a:t>
                      </a:r>
                      <a:r>
                        <a:rPr lang="en-US" sz="1600" i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Education</a:t>
                      </a:r>
                      <a:endParaRPr lang="en-US" sz="1600" i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$3,604,225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$3,842,807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4496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Psychology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$296,719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$322,760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4496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Lunch/Safety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$169,278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$159,278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4496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Data Processing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$88,500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$91,000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4496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Transportation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$765,720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$792,000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4496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ELL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$207,991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$217,418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4496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Maintenance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$338,550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$379,726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4496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Non-Salary Benefits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$950,114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$881,733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4496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School Committee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$58,250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$60,300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4496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Administration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$648,940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$659,344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4496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504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$14,000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$5,000</a:t>
                      </a:r>
                      <a:endParaRPr lang="en-US" sz="160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CE1F2"/>
                    </a:solidFill>
                  </a:tcPr>
                </a:tc>
              </a:tr>
              <a:tr h="34496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Total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$8,848,076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$9,184,883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84A8F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39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3738</TotalTime>
  <Words>902</Words>
  <Application>Microsoft Office PowerPoint</Application>
  <PresentationFormat>On-screen Show (4:3)</PresentationFormat>
  <Paragraphs>488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Georgia</vt:lpstr>
      <vt:lpstr>Wingdings 3</vt:lpstr>
      <vt:lpstr>Wisp</vt:lpstr>
      <vt:lpstr>Newburyport  Public Schools FY18 Proposed Budget</vt:lpstr>
      <vt:lpstr>School Revenue 5 Year History</vt:lpstr>
      <vt:lpstr>FY18 Budget By Category</vt:lpstr>
      <vt:lpstr>Staff Reductions &amp; Increases</vt:lpstr>
      <vt:lpstr>FY18 High School Budget By Program</vt:lpstr>
      <vt:lpstr>FY18 Middle School Budget By Program</vt:lpstr>
      <vt:lpstr>FY17 Molin School Budget By Program</vt:lpstr>
      <vt:lpstr>FY18 Bresnahan School Budget By Program</vt:lpstr>
      <vt:lpstr>FY17 System-Wide  Budget By Program</vt:lpstr>
      <vt:lpstr>Budget Summary FY17 &amp; FY18 by School</vt:lpstr>
      <vt:lpstr>FY17 vs. FY18 Budget</vt:lpstr>
      <vt:lpstr>FY18 vs. FY17 Revenue &amp; Expenses</vt:lpstr>
    </vt:vector>
  </TitlesOfParts>
  <Company>NPS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Newburyport Public Schools FY15 Budget</dc:title>
  <dc:creator>Cathy Manning</dc:creator>
  <cp:lastModifiedBy>Cathy Manning</cp:lastModifiedBy>
  <cp:revision>209</cp:revision>
  <cp:lastPrinted>2017-03-29T19:12:58Z</cp:lastPrinted>
  <dcterms:created xsi:type="dcterms:W3CDTF">2014-03-26T14:15:33Z</dcterms:created>
  <dcterms:modified xsi:type="dcterms:W3CDTF">2017-03-30T20:20:14Z</dcterms:modified>
</cp:coreProperties>
</file>