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7" r:id="rId3"/>
    <p:sldId id="266" r:id="rId4"/>
    <p:sldId id="322" r:id="rId5"/>
    <p:sldId id="256" r:id="rId6"/>
    <p:sldId id="257" r:id="rId7"/>
    <p:sldId id="260" r:id="rId8"/>
    <p:sldId id="262" r:id="rId9"/>
    <p:sldId id="320" r:id="rId10"/>
    <p:sldId id="32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2651-3797-4BDC-9671-2FACC9865B7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0078-228A-41BA-BAF0-EF2DD4CF7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56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1B338C-B8B9-4347-B93C-8BEA575BE47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85FF452-5967-403F-AB1F-1DA3ED15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732E-12E6-4C93-9DB2-5ADFA70A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NYS Needs and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4B614-51C6-49EF-83F6-664B3D4F6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9" y="2718296"/>
            <a:ext cx="3578409" cy="274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3F089-1065-45C8-905F-2A9F0898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81" y="2682237"/>
            <a:ext cx="3578409" cy="276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7C318-21B2-40EF-8FF4-57A517DF4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85" y="2731772"/>
            <a:ext cx="3431519" cy="278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22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175010-8F92-473D-8C1B-384924513AB9}"/>
              </a:ext>
            </a:extLst>
          </p:cNvPr>
          <p:cNvSpPr/>
          <p:nvPr/>
        </p:nvSpPr>
        <p:spPr>
          <a:xfrm>
            <a:off x="399495" y="834501"/>
            <a:ext cx="6267635" cy="55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689BE4-B9FD-4463-9325-9AC82E72C004}"/>
              </a:ext>
            </a:extLst>
          </p:cNvPr>
          <p:cNvSpPr txBox="1">
            <a:spLocks/>
          </p:cNvSpPr>
          <p:nvPr/>
        </p:nvSpPr>
        <p:spPr>
          <a:xfrm>
            <a:off x="7511879" y="433051"/>
            <a:ext cx="4482555" cy="802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NYS NEEDS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0C11CB-5992-4940-BA62-AAFB4CA1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2051"/>
              </p:ext>
            </p:extLst>
          </p:nvPr>
        </p:nvGraphicFramePr>
        <p:xfrm>
          <a:off x="896644" y="1322937"/>
          <a:ext cx="5653884" cy="4641508"/>
        </p:xfrm>
        <a:graphic>
          <a:graphicData uri="http://schemas.openxmlformats.org/drawingml/2006/table">
            <a:tbl>
              <a:tblPr/>
              <a:tblGrid>
                <a:gridCol w="114385">
                  <a:extLst>
                    <a:ext uri="{9D8B030D-6E8A-4147-A177-3AD203B41FA5}">
                      <a16:colId xmlns:a16="http://schemas.microsoft.com/office/drawing/2014/main" val="62317913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6572803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713000516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074538686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03989442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73795095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4870808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0882447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25505654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10974303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67910860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537922072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24612285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459716530"/>
                    </a:ext>
                  </a:extLst>
                </a:gridCol>
                <a:gridCol w="93142">
                  <a:extLst>
                    <a:ext uri="{9D8B030D-6E8A-4147-A177-3AD203B41FA5}">
                      <a16:colId xmlns:a16="http://schemas.microsoft.com/office/drawing/2014/main" val="2789502463"/>
                    </a:ext>
                  </a:extLst>
                </a:gridCol>
                <a:gridCol w="93142">
                  <a:extLst>
                    <a:ext uri="{9D8B030D-6E8A-4147-A177-3AD203B41FA5}">
                      <a16:colId xmlns:a16="http://schemas.microsoft.com/office/drawing/2014/main" val="1886298593"/>
                    </a:ext>
                  </a:extLst>
                </a:gridCol>
                <a:gridCol w="93142">
                  <a:extLst>
                    <a:ext uri="{9D8B030D-6E8A-4147-A177-3AD203B41FA5}">
                      <a16:colId xmlns:a16="http://schemas.microsoft.com/office/drawing/2014/main" val="4057410200"/>
                    </a:ext>
                  </a:extLst>
                </a:gridCol>
                <a:gridCol w="93142">
                  <a:extLst>
                    <a:ext uri="{9D8B030D-6E8A-4147-A177-3AD203B41FA5}">
                      <a16:colId xmlns:a16="http://schemas.microsoft.com/office/drawing/2014/main" val="388520853"/>
                    </a:ext>
                  </a:extLst>
                </a:gridCol>
                <a:gridCol w="93142">
                  <a:extLst>
                    <a:ext uri="{9D8B030D-6E8A-4147-A177-3AD203B41FA5}">
                      <a16:colId xmlns:a16="http://schemas.microsoft.com/office/drawing/2014/main" val="209539323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83478264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90795957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227044129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611572963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142893731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07095161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0348371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129186196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531400083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16743993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517366369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046843593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4128421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04208669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417453804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861469491"/>
                    </a:ext>
                  </a:extLst>
                </a:gridCol>
                <a:gridCol w="89873">
                  <a:extLst>
                    <a:ext uri="{9D8B030D-6E8A-4147-A177-3AD203B41FA5}">
                      <a16:colId xmlns:a16="http://schemas.microsoft.com/office/drawing/2014/main" val="1150064305"/>
                    </a:ext>
                  </a:extLst>
                </a:gridCol>
                <a:gridCol w="89873">
                  <a:extLst>
                    <a:ext uri="{9D8B030D-6E8A-4147-A177-3AD203B41FA5}">
                      <a16:colId xmlns:a16="http://schemas.microsoft.com/office/drawing/2014/main" val="3836153804"/>
                    </a:ext>
                  </a:extLst>
                </a:gridCol>
                <a:gridCol w="89873">
                  <a:extLst>
                    <a:ext uri="{9D8B030D-6E8A-4147-A177-3AD203B41FA5}">
                      <a16:colId xmlns:a16="http://schemas.microsoft.com/office/drawing/2014/main" val="1826064405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34664832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75461794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692739726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501628246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91071764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66535173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896736210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92281144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1093284577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4031719763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95188490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2916827348"/>
                    </a:ext>
                  </a:extLst>
                </a:gridCol>
                <a:gridCol w="114385">
                  <a:extLst>
                    <a:ext uri="{9D8B030D-6E8A-4147-A177-3AD203B41FA5}">
                      <a16:colId xmlns:a16="http://schemas.microsoft.com/office/drawing/2014/main" val="3296707553"/>
                    </a:ext>
                  </a:extLst>
                </a:gridCol>
              </a:tblGrid>
              <a:tr h="1006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(matchline)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43115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808772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First Floor-Part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1758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Boiler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722617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Girl's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390767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Up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19132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Ping Pong/ Music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03251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Entrance #4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013391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80587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355899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Girl's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Boy's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Storage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Art Room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539151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42353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Down 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Homework 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(13 kids)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951890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47397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Multi Purpose Classroon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(10 kids)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50552"/>
                  </a:ext>
                </a:extLst>
              </a:tr>
              <a:tr h="1052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Entrance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84982"/>
                  </a:ext>
                </a:extLst>
              </a:tr>
              <a:tr h="1098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#3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Custodian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121115"/>
                  </a:ext>
                </a:extLst>
              </a:tr>
              <a:tr h="19081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(30 kids)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&amp;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72295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Electrical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conference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201498"/>
                  </a:ext>
                </a:extLst>
              </a:tr>
              <a:tr h="1006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Storage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36361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03171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Early Ed Classroom Space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Games 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69318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Elevator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541771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Waiting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Resource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(23 kids)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62428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(23 Kids)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Area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7501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050583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Staff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Staff Bath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Machine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98274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68402"/>
                  </a:ext>
                </a:extLst>
              </a:tr>
              <a:tr h="10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955921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Reception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Office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Office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920997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Storage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Room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427179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(Ktchenett)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3915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Tech and office 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66762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28367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Entrance #2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Entrance #1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99316"/>
                  </a:ext>
                </a:extLst>
              </a:tr>
              <a:tr h="1052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Not To Scale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14278"/>
                  </a:ext>
                </a:extLst>
              </a:tr>
              <a:tr h="1006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99 Participants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2036"/>
                  </a:ext>
                </a:extLst>
              </a:tr>
              <a:tr h="1006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4207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E988EF-9162-45DA-AB6B-EBAB2A02DD10}"/>
              </a:ext>
            </a:extLst>
          </p:cNvPr>
          <p:cNvSpPr txBox="1"/>
          <p:nvPr/>
        </p:nvSpPr>
        <p:spPr>
          <a:xfrm>
            <a:off x="7235301" y="1235951"/>
            <a:ext cx="4199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existing and past programs</a:t>
            </a:r>
          </a:p>
          <a:p>
            <a:endParaRPr lang="en-US" dirty="0"/>
          </a:p>
          <a:p>
            <a:r>
              <a:rPr lang="en-US" dirty="0"/>
              <a:t>Pulled from all 3 feasibility studies and past possible designs</a:t>
            </a:r>
          </a:p>
          <a:p>
            <a:endParaRPr lang="en-US" dirty="0"/>
          </a:p>
          <a:p>
            <a:r>
              <a:rPr lang="en-US" dirty="0"/>
              <a:t>Based on future growth and community needs</a:t>
            </a:r>
          </a:p>
          <a:p>
            <a:endParaRPr lang="en-US" dirty="0"/>
          </a:p>
          <a:p>
            <a:r>
              <a:rPr lang="en-US" dirty="0"/>
              <a:t>Based on keeping it flexible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93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B88D8-0D78-4168-9454-77EB20F6FF2A}"/>
              </a:ext>
            </a:extLst>
          </p:cNvPr>
          <p:cNvSpPr/>
          <p:nvPr/>
        </p:nvSpPr>
        <p:spPr>
          <a:xfrm>
            <a:off x="1284304" y="2640094"/>
            <a:ext cx="4811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NYS Office hours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New Parent Meet Ups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Age specific play groups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Early Literacy groups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Art classes for children under 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Music &amp; movement classes for children under 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Tea Parties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Holiday special events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Little Aces- summer program (4-6 year </a:t>
            </a:r>
            <a:r>
              <a:rPr lang="en-US" dirty="0" err="1">
                <a:solidFill>
                  <a:srgbClr val="BAEB78"/>
                </a:solidFill>
              </a:rPr>
              <a:t>olds</a:t>
            </a:r>
            <a:r>
              <a:rPr lang="en-US" dirty="0">
                <a:solidFill>
                  <a:srgbClr val="BAEB78"/>
                </a:solidFill>
              </a:rPr>
              <a:t>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Summer Classes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Community Meetings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AEB78"/>
                </a:solidFill>
              </a:rPr>
              <a:t>Social Worker Hours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AD7DB-CE07-40AB-8997-E836C1711A08}"/>
              </a:ext>
            </a:extLst>
          </p:cNvPr>
          <p:cNvSpPr/>
          <p:nvPr/>
        </p:nvSpPr>
        <p:spPr>
          <a:xfrm>
            <a:off x="6563558" y="27014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Gym Pre-school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Gym- Toddlers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&amp; Child group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Dads, Dudes &amp; Donuts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7C73E-82AD-494C-B258-90A862063661}"/>
              </a:ext>
            </a:extLst>
          </p:cNvPr>
          <p:cNvSpPr/>
          <p:nvPr/>
        </p:nvSpPr>
        <p:spPr>
          <a:xfrm>
            <a:off x="6563558" y="38404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to Play Sports Programs (&gt;6)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Vacation Week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gym use: pickleball, tai chi,  play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Blocks Groups (Imagination Playground)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Kids movement, dance and exercise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day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Rain Day Gym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BBF4215-106B-4016-B747-FF558B0C4288}"/>
              </a:ext>
            </a:extLst>
          </p:cNvPr>
          <p:cNvSpPr/>
          <p:nvPr/>
        </p:nvSpPr>
        <p:spPr>
          <a:xfrm>
            <a:off x="1038687" y="449810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Morning Hours</a:t>
            </a:r>
          </a:p>
          <a:p>
            <a:pPr algn="ctr"/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1CC9B9B-EFD8-4204-B336-5B017E3F0F03}"/>
              </a:ext>
            </a:extLst>
          </p:cNvPr>
          <p:cNvSpPr/>
          <p:nvPr/>
        </p:nvSpPr>
        <p:spPr>
          <a:xfrm>
            <a:off x="1038687" y="2077375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Classrooms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AA9AA7-3313-4AD4-B20A-6BCE8C78F333}"/>
              </a:ext>
            </a:extLst>
          </p:cNvPr>
          <p:cNvSpPr/>
          <p:nvPr/>
        </p:nvSpPr>
        <p:spPr>
          <a:xfrm>
            <a:off x="6269114" y="2142945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Gymnasium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D27C89-5175-4EA4-8DAF-0BDAB9D97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44" y="367484"/>
            <a:ext cx="2655534" cy="1770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4A816-E044-42FE-A100-E1D28589B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08" y="2039591"/>
            <a:ext cx="1327631" cy="177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DB4B45-B5F7-4845-8543-6FF2B5B9A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39" y="2102997"/>
            <a:ext cx="1349055" cy="17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0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07278-CC9F-428D-8A3D-BF060447074C}"/>
              </a:ext>
            </a:extLst>
          </p:cNvPr>
          <p:cNvSpPr/>
          <p:nvPr/>
        </p:nvSpPr>
        <p:spPr>
          <a:xfrm>
            <a:off x="1038687" y="2640094"/>
            <a:ext cx="4435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Clubs (D&amp;D, Chess, Gaming, Art, Cooking)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Jr Youth Council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Coalition Meetings (prevention)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Rentals: Scouts, theater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Lego league and Destination Imagination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Play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Youth Center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Enrichment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Art classes (school 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38C288-AB77-4FBC-89A0-F8111005B6F4}"/>
              </a:ext>
            </a:extLst>
          </p:cNvPr>
          <p:cNvSpPr/>
          <p:nvPr/>
        </p:nvSpPr>
        <p:spPr>
          <a:xfrm>
            <a:off x="6269114" y="2781124"/>
            <a:ext cx="4240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Center Middle School Gym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 up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Ninja </a:t>
            </a:r>
            <a:r>
              <a:rPr lang="en-US" dirty="0" err="1"/>
              <a:t>Nerfers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Club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Recreation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Birthday/ private rentals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3E1030D-E7A8-4EE7-B55F-AF0888769426}"/>
              </a:ext>
            </a:extLst>
          </p:cNvPr>
          <p:cNvSpPr/>
          <p:nvPr/>
        </p:nvSpPr>
        <p:spPr>
          <a:xfrm>
            <a:off x="1016916" y="414208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Afternoon Hours</a:t>
            </a:r>
          </a:p>
          <a:p>
            <a:pPr algn="ctr"/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B6F6887-9F36-4371-881E-E4CE87536A7D}"/>
              </a:ext>
            </a:extLst>
          </p:cNvPr>
          <p:cNvSpPr/>
          <p:nvPr/>
        </p:nvSpPr>
        <p:spPr>
          <a:xfrm>
            <a:off x="1038687" y="2077375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Classrooms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4530697-8276-4BAE-B8CE-D19DEF6264F2}"/>
              </a:ext>
            </a:extLst>
          </p:cNvPr>
          <p:cNvSpPr/>
          <p:nvPr/>
        </p:nvSpPr>
        <p:spPr>
          <a:xfrm>
            <a:off x="6269114" y="2142945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Gymnasium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7CC82A-756F-483B-BC9D-CAAF4E82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52" y="333450"/>
            <a:ext cx="3288189" cy="1849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D8DF6-68CA-40A0-B36B-9BE384B3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31" y="4208016"/>
            <a:ext cx="1761108" cy="23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C527D-5A29-4E34-A990-DD1809B55A86}"/>
              </a:ext>
            </a:extLst>
          </p:cNvPr>
          <p:cNvSpPr/>
          <p:nvPr/>
        </p:nvSpPr>
        <p:spPr>
          <a:xfrm>
            <a:off x="1038687" y="271304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Youth Council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High School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Certificate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Community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Recreation and Enrichment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Lego League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E-Sports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Birthday/ private rentals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E8991-F118-4F27-A270-8296E2F7C92A}"/>
              </a:ext>
            </a:extLst>
          </p:cNvPr>
          <p:cNvSpPr/>
          <p:nvPr/>
        </p:nvSpPr>
        <p:spPr>
          <a:xfrm>
            <a:off x="6020539" y="27751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Center High School Gym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NBBA/ NGBA rentals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 Programs (soccer, softball, misc. clinics)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Men's 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Speaker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events: movie nights, tournaments, dances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8C3DBF9-2B5E-4866-AA57-043AF86E660C}"/>
              </a:ext>
            </a:extLst>
          </p:cNvPr>
          <p:cNvSpPr/>
          <p:nvPr/>
        </p:nvSpPr>
        <p:spPr>
          <a:xfrm>
            <a:off x="1038687" y="457120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Evening and Weekend Hours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5E3245D-8F19-4518-AFAC-0571D19734E6}"/>
              </a:ext>
            </a:extLst>
          </p:cNvPr>
          <p:cNvSpPr/>
          <p:nvPr/>
        </p:nvSpPr>
        <p:spPr>
          <a:xfrm>
            <a:off x="1038687" y="2077375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Classrooms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906F79-E624-41E2-99D6-C7B93F3418E0}"/>
              </a:ext>
            </a:extLst>
          </p:cNvPr>
          <p:cNvSpPr/>
          <p:nvPr/>
        </p:nvSpPr>
        <p:spPr>
          <a:xfrm>
            <a:off x="6020539" y="2139966"/>
            <a:ext cx="1455938" cy="497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Gymnasium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2B7FC3-02E2-4176-BBAA-02FBEDD8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3010" y="493264"/>
            <a:ext cx="2738761" cy="20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9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821EDC-66AC-4856-A023-D6884B3382D5}"/>
              </a:ext>
            </a:extLst>
          </p:cNvPr>
          <p:cNvSpPr/>
          <p:nvPr/>
        </p:nvSpPr>
        <p:spPr>
          <a:xfrm>
            <a:off x="914400" y="801012"/>
            <a:ext cx="5868139" cy="250148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Why do we need it?</a:t>
            </a:r>
          </a:p>
          <a:p>
            <a:r>
              <a:rPr lang="en-US" sz="3200" dirty="0"/>
              <a:t>How did we design it?</a:t>
            </a:r>
          </a:p>
          <a:p>
            <a:r>
              <a:rPr lang="en-US" sz="3200" dirty="0"/>
              <a:t>How will it be used?</a:t>
            </a:r>
          </a:p>
          <a:p>
            <a:pPr algn="ctr"/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1E1F340-FF8F-430F-8C89-3D6F36BC5B8B}"/>
              </a:ext>
            </a:extLst>
          </p:cNvPr>
          <p:cNvSpPr/>
          <p:nvPr/>
        </p:nvSpPr>
        <p:spPr>
          <a:xfrm flipH="1">
            <a:off x="5159406" y="3555508"/>
            <a:ext cx="6248400" cy="26499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4B614-51C6-49EF-83F6-664B3D4F6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8" y="294692"/>
            <a:ext cx="2316429" cy="177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3F089-1065-45C8-905F-2A9F0898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" y="4789504"/>
            <a:ext cx="2385021" cy="18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7C318-21B2-40EF-8FF4-57A517DF4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8" y="2506313"/>
            <a:ext cx="2270455" cy="184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0E08892-F7B1-49B1-A47F-7BCF8D517558}"/>
              </a:ext>
            </a:extLst>
          </p:cNvPr>
          <p:cNvSpPr/>
          <p:nvPr/>
        </p:nvSpPr>
        <p:spPr>
          <a:xfrm flipH="1">
            <a:off x="3396131" y="529490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Recreation and enrichment programs seasonally for children and families, community events</a:t>
            </a:r>
          </a:p>
          <a:p>
            <a:pPr algn="ctr"/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23F58BB-F4C9-4DD1-9FB3-7706DFD9C8C2}"/>
              </a:ext>
            </a:extLst>
          </p:cNvPr>
          <p:cNvSpPr/>
          <p:nvPr/>
        </p:nvSpPr>
        <p:spPr>
          <a:xfrm flipH="1">
            <a:off x="3396131" y="2821409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Youth Center memberships, programs, trips, clubs and groups for 6</a:t>
            </a:r>
            <a:r>
              <a:rPr lang="en-US" sz="2400" baseline="30000" dirty="0"/>
              <a:t>th</a:t>
            </a:r>
            <a:r>
              <a:rPr lang="en-US" sz="2400" dirty="0"/>
              <a:t>-12</a:t>
            </a:r>
            <a:r>
              <a:rPr lang="en-US" sz="2400" baseline="30000" dirty="0"/>
              <a:t>th</a:t>
            </a:r>
            <a:r>
              <a:rPr lang="en-US" sz="2400" dirty="0"/>
              <a:t> graders</a:t>
            </a:r>
          </a:p>
          <a:p>
            <a:pPr algn="ctr"/>
            <a:endParaRPr lang="en-US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54E3739-874E-474D-93CB-439DB265BA67}"/>
              </a:ext>
            </a:extLst>
          </p:cNvPr>
          <p:cNvSpPr/>
          <p:nvPr/>
        </p:nvSpPr>
        <p:spPr>
          <a:xfrm flipH="1">
            <a:off x="3396132" y="5113328"/>
            <a:ext cx="5900057" cy="1436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Positive youth development initiatives, community partnerships, parent supports, substance abuse prevention, social work and supports (City and regional)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669CD-3B3C-48EF-AC8B-35AB2E77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33" y="708439"/>
            <a:ext cx="8909010" cy="5124827"/>
          </a:xfrm>
          <a:prstGeom prst="rect">
            <a:avLst/>
          </a:prstGeom>
        </p:spPr>
      </p:pic>
      <p:pic>
        <p:nvPicPr>
          <p:cNvPr id="5" name="Graphic 2" descr="Schoolhouse">
            <a:extLst>
              <a:ext uri="{FF2B5EF4-FFF2-40B4-BE49-F238E27FC236}">
                <a16:creationId xmlns:a16="http://schemas.microsoft.com/office/drawing/2014/main" id="{229A1944-72D7-49DC-8AE0-615BC25327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8829" y="2596645"/>
            <a:ext cx="563880" cy="563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E0A26-E6A6-43C8-AA9E-049FE98C9AA7}"/>
              </a:ext>
            </a:extLst>
          </p:cNvPr>
          <p:cNvSpPr txBox="1"/>
          <p:nvPr/>
        </p:nvSpPr>
        <p:spPr>
          <a:xfrm>
            <a:off x="3693110" y="2379216"/>
            <a:ext cx="87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Moved to the Kelley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BA135-C910-4EB4-B36E-78807B722B71}"/>
              </a:ext>
            </a:extLst>
          </p:cNvPr>
          <p:cNvSpPr txBox="1"/>
          <p:nvPr/>
        </p:nvSpPr>
        <p:spPr>
          <a:xfrm>
            <a:off x="6277991" y="1661604"/>
            <a:ext cx="87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Moved to the B</a:t>
            </a:r>
            <a:r>
              <a:rPr lang="en-US" sz="1000" b="1" dirty="0">
                <a:solidFill>
                  <a:schemeClr val="bg1"/>
                </a:solidFill>
              </a:rPr>
              <a:t>rown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71D44-52C8-4346-8B90-AE22A728113E}"/>
              </a:ext>
            </a:extLst>
          </p:cNvPr>
          <p:cNvSpPr txBox="1"/>
          <p:nvPr/>
        </p:nvSpPr>
        <p:spPr>
          <a:xfrm>
            <a:off x="2582996" y="2878585"/>
            <a:ext cx="87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Lost Drop-In Space</a:t>
            </a:r>
          </a:p>
        </p:txBody>
      </p:sp>
      <p:pic>
        <p:nvPicPr>
          <p:cNvPr id="9" name="Graphic 8" descr="Medical">
            <a:extLst>
              <a:ext uri="{FF2B5EF4-FFF2-40B4-BE49-F238E27FC236}">
                <a16:creationId xmlns:a16="http://schemas.microsoft.com/office/drawing/2014/main" id="{5296D86E-79B0-4EEC-8F05-4F3464461DF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3540" y="2459286"/>
            <a:ext cx="320040" cy="320040"/>
          </a:xfrm>
          <a:prstGeom prst="rect">
            <a:avLst/>
          </a:prstGeom>
        </p:spPr>
      </p:pic>
      <p:pic>
        <p:nvPicPr>
          <p:cNvPr id="10" name="Graphic 10" descr="Low temperature">
            <a:extLst>
              <a:ext uri="{FF2B5EF4-FFF2-40B4-BE49-F238E27FC236}">
                <a16:creationId xmlns:a16="http://schemas.microsoft.com/office/drawing/2014/main" id="{24518426-251E-471A-81BA-F20414014F9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8151" y="2758600"/>
            <a:ext cx="320040" cy="320040"/>
          </a:xfrm>
          <a:prstGeom prst="rect">
            <a:avLst/>
          </a:prstGeom>
        </p:spPr>
      </p:pic>
      <p:pic>
        <p:nvPicPr>
          <p:cNvPr id="12" name="Graphic 13" descr="Heart lock">
            <a:extLst>
              <a:ext uri="{FF2B5EF4-FFF2-40B4-BE49-F238E27FC236}">
                <a16:creationId xmlns:a16="http://schemas.microsoft.com/office/drawing/2014/main" id="{343670A9-E9EE-4A00-B49C-738EE6211CE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80618" y="884364"/>
            <a:ext cx="372110" cy="372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B797E5-0088-4EBB-8654-564809624CEC}"/>
              </a:ext>
            </a:extLst>
          </p:cNvPr>
          <p:cNvSpPr txBox="1"/>
          <p:nvPr/>
        </p:nvSpPr>
        <p:spPr>
          <a:xfrm>
            <a:off x="8518500" y="2256105"/>
            <a:ext cx="569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COVID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EB614-DA94-412C-82C0-CD12EE90406B}"/>
              </a:ext>
            </a:extLst>
          </p:cNvPr>
          <p:cNvSpPr txBox="1"/>
          <p:nvPr/>
        </p:nvSpPr>
        <p:spPr>
          <a:xfrm>
            <a:off x="9007360" y="2449231"/>
            <a:ext cx="56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Brown Closed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3DE5B2-DB88-433E-A1EF-8AB9FCBCD923}"/>
              </a:ext>
            </a:extLst>
          </p:cNvPr>
          <p:cNvSpPr txBox="1"/>
          <p:nvPr/>
        </p:nvSpPr>
        <p:spPr>
          <a:xfrm>
            <a:off x="9157168" y="991078"/>
            <a:ext cx="695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en-US" sz="1000" baseline="30000" dirty="0">
                <a:solidFill>
                  <a:schemeClr val="bg1"/>
                </a:solidFill>
              </a:rPr>
              <a:t>st</a:t>
            </a:r>
            <a:r>
              <a:rPr lang="en-US" sz="1000" dirty="0">
                <a:solidFill>
                  <a:schemeClr val="bg1"/>
                </a:solidFill>
              </a:rPr>
              <a:t> Summer post </a:t>
            </a:r>
            <a:r>
              <a:rPr lang="en-US" sz="1000" dirty="0" err="1">
                <a:solidFill>
                  <a:schemeClr val="bg1"/>
                </a:solidFill>
              </a:rPr>
              <a:t>covid</a:t>
            </a:r>
            <a:r>
              <a:rPr lang="en-US" sz="1000" dirty="0">
                <a:solidFill>
                  <a:schemeClr val="bg1"/>
                </a:solidFill>
              </a:rPr>
              <a:t> regs</a:t>
            </a:r>
          </a:p>
        </p:txBody>
      </p:sp>
    </p:spTree>
    <p:extLst>
      <p:ext uri="{BB962C8B-B14F-4D97-AF65-F5344CB8AC3E}">
        <p14:creationId xmlns:p14="http://schemas.microsoft.com/office/powerpoint/2010/main" val="107130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5512C-761B-44AA-8F84-AB25E636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90994"/>
            <a:ext cx="11896097" cy="6602770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6BB10D94-D62A-4FCD-A572-47D16B712C8C}"/>
              </a:ext>
            </a:extLst>
          </p:cNvPr>
          <p:cNvSpPr/>
          <p:nvPr/>
        </p:nvSpPr>
        <p:spPr>
          <a:xfrm>
            <a:off x="9117367" y="1944210"/>
            <a:ext cx="1757779" cy="120070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Refunds are given when a program is cancelled or a participant is removed for certain reasons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589E1A1A-6830-420E-96E5-14C6ACB79B3C}"/>
              </a:ext>
            </a:extLst>
          </p:cNvPr>
          <p:cNvSpPr/>
          <p:nvPr/>
        </p:nvSpPr>
        <p:spPr>
          <a:xfrm>
            <a:off x="1731153" y="2470212"/>
            <a:ext cx="2778703" cy="674703"/>
          </a:xfrm>
          <a:prstGeom prst="rightArrowCallout">
            <a:avLst>
              <a:gd name="adj1" fmla="val 25000"/>
              <a:gd name="adj2" fmla="val 32895"/>
              <a:gd name="adj3" fmla="val 25000"/>
              <a:gd name="adj4" fmla="val 486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Credits are given when a participant cancels within 2 weeks </a:t>
            </a: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5844351C-35C7-4438-A020-2D453A23B9CA}"/>
              </a:ext>
            </a:extLst>
          </p:cNvPr>
          <p:cNvSpPr/>
          <p:nvPr/>
        </p:nvSpPr>
        <p:spPr>
          <a:xfrm>
            <a:off x="3151573" y="1722267"/>
            <a:ext cx="1358284" cy="9765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Total # of transactions and revenue through registration software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2272B7A5-CC94-42E6-80CD-BA3F67251349}"/>
              </a:ext>
            </a:extLst>
          </p:cNvPr>
          <p:cNvSpPr/>
          <p:nvPr/>
        </p:nvSpPr>
        <p:spPr>
          <a:xfrm flipH="1">
            <a:off x="9117367" y="6085114"/>
            <a:ext cx="1551796" cy="488907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21071-7BB4-44B5-8F6C-533651A2B9FF}"/>
              </a:ext>
            </a:extLst>
          </p:cNvPr>
          <p:cNvSpPr txBox="1"/>
          <p:nvPr/>
        </p:nvSpPr>
        <p:spPr>
          <a:xfrm>
            <a:off x="9479350" y="4484676"/>
            <a:ext cx="2041104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531 Activities Ran.  That means 531 different sessions of programs- For example we had 8 weeks of Clipper Kids for 3 age groups.  So that counts as 24 sessions.  </a:t>
            </a:r>
          </a:p>
        </p:txBody>
      </p:sp>
    </p:spTree>
    <p:extLst>
      <p:ext uri="{BB962C8B-B14F-4D97-AF65-F5344CB8AC3E}">
        <p14:creationId xmlns:p14="http://schemas.microsoft.com/office/powerpoint/2010/main" val="254495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5512C-761B-44AA-8F84-AB25E636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90994"/>
            <a:ext cx="11896097" cy="6602770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6BB10D94-D62A-4FCD-A572-47D16B712C8C}"/>
              </a:ext>
            </a:extLst>
          </p:cNvPr>
          <p:cNvSpPr/>
          <p:nvPr/>
        </p:nvSpPr>
        <p:spPr>
          <a:xfrm>
            <a:off x="9126244" y="3392379"/>
            <a:ext cx="1757779" cy="6991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5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 of unique individuals registered 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589E1A1A-6830-420E-96E5-14C6ACB79B3C}"/>
              </a:ext>
            </a:extLst>
          </p:cNvPr>
          <p:cNvSpPr/>
          <p:nvPr/>
        </p:nvSpPr>
        <p:spPr>
          <a:xfrm>
            <a:off x="1970843" y="3917272"/>
            <a:ext cx="2507945" cy="676923"/>
          </a:xfrm>
          <a:prstGeom prst="rightArrowCallout">
            <a:avLst>
              <a:gd name="adj1" fmla="val 25000"/>
              <a:gd name="adj2" fmla="val 32895"/>
              <a:gd name="adj3" fmla="val 25000"/>
              <a:gd name="adj4" fmla="val 649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Individual or Unique # of Members </a:t>
            </a: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5844351C-35C7-4438-A020-2D453A23B9CA}"/>
              </a:ext>
            </a:extLst>
          </p:cNvPr>
          <p:cNvSpPr/>
          <p:nvPr/>
        </p:nvSpPr>
        <p:spPr>
          <a:xfrm>
            <a:off x="1970843" y="2938508"/>
            <a:ext cx="2507945" cy="978764"/>
          </a:xfrm>
          <a:prstGeom prst="rightArrowCallout">
            <a:avLst>
              <a:gd name="adj1" fmla="val 11132"/>
              <a:gd name="adj2" fmla="val 20465"/>
              <a:gd name="adj3" fmla="val 47166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Total # of registrations in My Rec (does not include events that don’t require sign up)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E5748EB8-C04E-4737-B803-9D539C1292DC}"/>
              </a:ext>
            </a:extLst>
          </p:cNvPr>
          <p:cNvSpPr/>
          <p:nvPr/>
        </p:nvSpPr>
        <p:spPr>
          <a:xfrm>
            <a:off x="9756558" y="4141432"/>
            <a:ext cx="2015231" cy="1123026"/>
          </a:xfrm>
          <a:prstGeom prst="borderCallout1">
            <a:avLst>
              <a:gd name="adj1" fmla="val 18750"/>
              <a:gd name="adj2" fmla="val -8333"/>
              <a:gd name="adj3" fmla="val -11964"/>
              <a:gd name="adj4" fmla="val -540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 of membership registrations. Memberships include the Family Club Memberships, Rec Center Memberships and Therapeutic Rec. There may be duplications of families between memberships– but individuals are on the next line.  </a:t>
            </a:r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111D650B-6B84-44F8-8097-69E61956F44E}"/>
              </a:ext>
            </a:extLst>
          </p:cNvPr>
          <p:cNvSpPr/>
          <p:nvPr/>
        </p:nvSpPr>
        <p:spPr>
          <a:xfrm>
            <a:off x="1802167" y="4922667"/>
            <a:ext cx="2676621" cy="121624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This refers to the # of members added to our registration system in this time frame. 207 accounts were added with 612 individuals in them.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F84AD2-A0E6-4E46-B0A1-7107DB1B01AA}"/>
              </a:ext>
            </a:extLst>
          </p:cNvPr>
          <p:cNvSpPr/>
          <p:nvPr/>
        </p:nvSpPr>
        <p:spPr>
          <a:xfrm>
            <a:off x="3096089" y="5894770"/>
            <a:ext cx="1216241" cy="572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We currently have 6,819 individuals in our system.</a:t>
            </a:r>
          </a:p>
        </p:txBody>
      </p:sp>
    </p:spTree>
    <p:extLst>
      <p:ext uri="{BB962C8B-B14F-4D97-AF65-F5344CB8AC3E}">
        <p14:creationId xmlns:p14="http://schemas.microsoft.com/office/powerpoint/2010/main" val="274204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6DAB7-A65E-486E-B214-4A7C0FC7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69"/>
            <a:ext cx="12192000" cy="3912747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0F0EF487-19BC-451C-B1B2-C096671677A7}"/>
              </a:ext>
            </a:extLst>
          </p:cNvPr>
          <p:cNvSpPr/>
          <p:nvPr/>
        </p:nvSpPr>
        <p:spPr>
          <a:xfrm>
            <a:off x="3026229" y="4191001"/>
            <a:ext cx="6313714" cy="183968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Annual 2022-23 began in September of this year.  The previous Annual were from memberships purchased at the end of last school year. There are currently 145 Active Members grades 6-12. </a:t>
            </a:r>
          </a:p>
        </p:txBody>
      </p:sp>
    </p:spTree>
    <p:extLst>
      <p:ext uri="{BB962C8B-B14F-4D97-AF65-F5344CB8AC3E}">
        <p14:creationId xmlns:p14="http://schemas.microsoft.com/office/powerpoint/2010/main" val="27150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32AD4A9-D04E-47BB-9698-A20B7FD08040}"/>
              </a:ext>
            </a:extLst>
          </p:cNvPr>
          <p:cNvSpPr/>
          <p:nvPr/>
        </p:nvSpPr>
        <p:spPr>
          <a:xfrm>
            <a:off x="949911" y="801013"/>
            <a:ext cx="4295418" cy="1707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Non-Residents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0B33E-A7F0-4266-801D-7887FE70CD5F}"/>
              </a:ext>
            </a:extLst>
          </p:cNvPr>
          <p:cNvSpPr txBox="1"/>
          <p:nvPr/>
        </p:nvSpPr>
        <p:spPr>
          <a:xfrm>
            <a:off x="5433133" y="639192"/>
            <a:ext cx="6383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Non-Residents have made up on average 10-13% of Registrations annually since we began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Non-Residents pay a $10 non-resident fee per program (with a few exceptions)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Non-Residents are made up of school choice students, students at River Valley and the IC, grandchildren of residents , and children of individuals who work in the 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80FEF-0DA5-4396-80E4-BA1B5CEAD805}"/>
              </a:ext>
            </a:extLst>
          </p:cNvPr>
          <p:cNvSpPr txBox="1"/>
          <p:nvPr/>
        </p:nvSpPr>
        <p:spPr>
          <a:xfrm>
            <a:off x="877515" y="2814222"/>
            <a:ext cx="8735627" cy="356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Registrations	Unique		Non 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FY2018		4,274		2,091		10-13% varied by season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FY2019 		4,928		2,409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FY2020 		4,476		2,179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FY2021		3,580		1,467		10% of registrations were non-residents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FY2022		5,116		1,722		12% of registrations were non-residents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 Year 2022   	Res 5,538 	Non Res 825	Total Reg 6,363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 Res $567,818.50	Non-Res $87,934.00	Total Revenue $655,752.5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3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689BE4-B9FD-4463-9325-9AC82E72C004}"/>
              </a:ext>
            </a:extLst>
          </p:cNvPr>
          <p:cNvSpPr txBox="1">
            <a:spLocks/>
          </p:cNvSpPr>
          <p:nvPr/>
        </p:nvSpPr>
        <p:spPr>
          <a:xfrm>
            <a:off x="6223948" y="520037"/>
            <a:ext cx="4482555" cy="802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Community Goals</a:t>
            </a:r>
          </a:p>
        </p:txBody>
      </p:sp>
      <p:pic>
        <p:nvPicPr>
          <p:cNvPr id="4" name="Picture 3" descr="option B 10-2-22.pdf - Adobe Acrobat Pro (64-bit)">
            <a:extLst>
              <a:ext uri="{FF2B5EF4-FFF2-40B4-BE49-F238E27FC236}">
                <a16:creationId xmlns:a16="http://schemas.microsoft.com/office/drawing/2014/main" id="{8474E786-C864-41B2-844F-AF6E7A8CE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0299" r="27064" b="28590"/>
          <a:stretch/>
        </p:blipFill>
        <p:spPr>
          <a:xfrm>
            <a:off x="581114" y="2027489"/>
            <a:ext cx="5446618" cy="2803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665D9-E638-4073-AB40-07FE952CA648}"/>
              </a:ext>
            </a:extLst>
          </p:cNvPr>
          <p:cNvSpPr txBox="1"/>
          <p:nvPr/>
        </p:nvSpPr>
        <p:spPr>
          <a:xfrm>
            <a:off x="6365656" y="1454063"/>
            <a:ext cx="4199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high-quality public services that serve children and families with educational and youth programming</a:t>
            </a:r>
          </a:p>
          <a:p>
            <a:endParaRPr lang="en-US" dirty="0"/>
          </a:p>
          <a:p>
            <a:r>
              <a:rPr lang="en-US" dirty="0"/>
              <a:t>Invest in medium to long-term capital assets</a:t>
            </a:r>
          </a:p>
          <a:p>
            <a:endParaRPr lang="en-US" dirty="0"/>
          </a:p>
          <a:p>
            <a:r>
              <a:rPr lang="en-US" dirty="0"/>
              <a:t>Support our youth and the Department</a:t>
            </a:r>
          </a:p>
          <a:p>
            <a:endParaRPr lang="en-US" dirty="0"/>
          </a:p>
          <a:p>
            <a:r>
              <a:rPr lang="en-US" dirty="0"/>
              <a:t>Attract a diverse population of residents</a:t>
            </a:r>
          </a:p>
          <a:p>
            <a:endParaRPr lang="en-US" dirty="0"/>
          </a:p>
          <a:p>
            <a:r>
              <a:rPr lang="en-US" dirty="0"/>
              <a:t>Support economic development initiatives by supporting young families that bring a diverse, skilled labor force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62668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288</TotalTime>
  <Words>1874</Words>
  <Application>Microsoft Office PowerPoint</Application>
  <PresentationFormat>Widescreen</PresentationFormat>
  <Paragraphs>1168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Depth</vt:lpstr>
      <vt:lpstr>NYS Needs and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Egmont</dc:creator>
  <cp:lastModifiedBy>Kathleen Sullivan</cp:lastModifiedBy>
  <cp:revision>21</cp:revision>
  <dcterms:created xsi:type="dcterms:W3CDTF">2022-12-19T14:51:47Z</dcterms:created>
  <dcterms:modified xsi:type="dcterms:W3CDTF">2023-01-13T18:17:09Z</dcterms:modified>
</cp:coreProperties>
</file>