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8" r:id="rId3"/>
    <p:sldId id="268" r:id="rId4"/>
    <p:sldId id="269" r:id="rId5"/>
    <p:sldId id="275" r:id="rId6"/>
    <p:sldId id="277" r:id="rId7"/>
    <p:sldId id="276" r:id="rId8"/>
    <p:sldId id="272" r:id="rId9"/>
    <p:sldId id="273" r:id="rId10"/>
    <p:sldId id="278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bpt.local\Shares\group\Budget\FY2019\95.%20Proposed\FY19%20Budget%20Proposal%20Workbook%205.3.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bpt.local\Shares\group\Budget\FY2019\95.%20Proposed\FY19%20Budget%20Proposal%20Workbook%205.3.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09973753280845E-2"/>
          <c:y val="0.14773805774278215"/>
          <c:w val="0.86958005249343828"/>
          <c:h val="0.8469048118985126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7177997567377249"/>
                  <c:y val="-0.15739317585301837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Education
</a:t>
                    </a:r>
                    <a:r>
                      <a:rPr lang="en-US" sz="2000" dirty="0" smtClean="0"/>
                      <a:t>56.0%</a:t>
                    </a:r>
                    <a:endParaRPr lang="en-US" sz="2000" dirty="0"/>
                  </a:p>
                </c:rich>
              </c:tx>
              <c:numFmt formatCode="0.0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463377291253226"/>
                  <c:y val="-0.252722834645669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459957749183791E-2"/>
                  <c:y val="-1.74831146106736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5899750336086035E-2"/>
                  <c:y val="-4.23427821522309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General </a:t>
                    </a:r>
                    <a:r>
                      <a:rPr lang="en-US" dirty="0" smtClean="0"/>
                      <a:t>Admin.</a:t>
                    </a:r>
                    <a:r>
                      <a:rPr lang="en-US" dirty="0"/>
                      <a:t>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8.9315878198152066E-2"/>
                  <c:y val="-9.109186351706037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Sheet1!$A$31:$A$39</c:f>
              <c:strCache>
                <c:ptCount val="9"/>
                <c:pt idx="0">
                  <c:v>Education</c:v>
                </c:pt>
                <c:pt idx="1">
                  <c:v>Public Safety</c:v>
                </c:pt>
                <c:pt idx="2">
                  <c:v>Benefits Non-School</c:v>
                </c:pt>
                <c:pt idx="3">
                  <c:v>Debt</c:v>
                </c:pt>
                <c:pt idx="4">
                  <c:v>Public Services</c:v>
                </c:pt>
                <c:pt idx="5">
                  <c:v>Social Services</c:v>
                </c:pt>
                <c:pt idx="6">
                  <c:v>General Administration</c:v>
                </c:pt>
                <c:pt idx="7">
                  <c:v>Finance</c:v>
                </c:pt>
                <c:pt idx="8">
                  <c:v>Planning &amp; Development</c:v>
                </c:pt>
              </c:strCache>
            </c:strRef>
          </c:cat>
          <c:val>
            <c:numRef>
              <c:f>Sheet1!$B$31:$B$39</c:f>
              <c:numCache>
                <c:formatCode>"$"#,##0</c:formatCode>
                <c:ptCount val="9"/>
                <c:pt idx="0">
                  <c:v>37945589.851999998</c:v>
                </c:pt>
                <c:pt idx="1">
                  <c:v>9577458.2799999993</c:v>
                </c:pt>
                <c:pt idx="2">
                  <c:v>6477504.1979999999</c:v>
                </c:pt>
                <c:pt idx="3">
                  <c:v>4132834.85</c:v>
                </c:pt>
                <c:pt idx="4">
                  <c:v>3269496.2399999998</c:v>
                </c:pt>
                <c:pt idx="5">
                  <c:v>2267115.8000000003</c:v>
                </c:pt>
                <c:pt idx="6">
                  <c:v>2214085.5300000003</c:v>
                </c:pt>
                <c:pt idx="7">
                  <c:v>868832.90999999992</c:v>
                </c:pt>
                <c:pt idx="8">
                  <c:v>745726.3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36326305985949E-2"/>
          <c:y val="0.15458688383130192"/>
          <c:w val="0.87120322157310981"/>
          <c:h val="0.8454131161686980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75250084666836"/>
                  <c:y val="-0.42551756372919136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Property </a:t>
                    </a:r>
                    <a:r>
                      <a:rPr lang="en-US" sz="2000" dirty="0" smtClean="0"/>
                      <a:t>Taxes*</a:t>
                    </a:r>
                    <a:r>
                      <a:rPr lang="en-US" sz="2000" dirty="0"/>
                      <a:t>
84.3%</a:t>
                    </a:r>
                  </a:p>
                </c:rich>
              </c:tx>
              <c:numFmt formatCode="0.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378550715434764E-2"/>
                  <c:y val="-3.87000683133786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262086190839046E-2"/>
                  <c:y val="-1.58659619602344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2791677250021165E-2"/>
                  <c:y val="-9.20468845503901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Paid Parking Fund</a:t>
                    </a:r>
                    <a:r>
                      <a:rPr lang="en-US" dirty="0"/>
                      <a:t>
1.1%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Sheet1!$A$12:$A$15</c:f>
              <c:strCache>
                <c:ptCount val="4"/>
                <c:pt idx="0">
                  <c:v>Property Taxes</c:v>
                </c:pt>
                <c:pt idx="1">
                  <c:v>Local Receipts</c:v>
                </c:pt>
                <c:pt idx="2">
                  <c:v>Net State Aid</c:v>
                </c:pt>
                <c:pt idx="3">
                  <c:v>Other Financing Sources</c:v>
                </c:pt>
              </c:strCache>
            </c:strRef>
          </c:cat>
          <c:val>
            <c:numRef>
              <c:f>Sheet1!$B$12:$B$15</c:f>
              <c:numCache>
                <c:formatCode>"$"#,##0</c:formatCode>
                <c:ptCount val="4"/>
                <c:pt idx="0">
                  <c:v>56893684.260797776</c:v>
                </c:pt>
                <c:pt idx="1">
                  <c:v>5562000</c:v>
                </c:pt>
                <c:pt idx="2">
                  <c:v>4269416</c:v>
                </c:pt>
                <c:pt idx="3">
                  <c:v>774496.09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96200" y="5562600"/>
            <a:ext cx="1447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94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5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1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8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4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3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88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9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8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4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DBD2-6427-46F0-ABC5-BD853E0D542E}" type="datetimeFigureOut">
              <a:rPr lang="en-US" smtClean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00C-5728-4106-8FCD-C2178B3489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42900" y="228600"/>
            <a:ext cx="2781300" cy="476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019800" y="228599"/>
            <a:ext cx="2781300" cy="476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181350" y="228600"/>
            <a:ext cx="2781300" cy="476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546" y="5638800"/>
            <a:ext cx="111725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8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371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Newburyport</a:t>
            </a: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FY2019 Budget Proposal</a:t>
            </a:r>
            <a:endParaRPr lang="en-US" sz="6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2362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Donna D. Holaday, Mayor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May 14, 2018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935" y="533400"/>
            <a:ext cx="2056130" cy="210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2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FY19 Budget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Schools</a:t>
            </a:r>
          </a:p>
          <a:p>
            <a:r>
              <a:rPr lang="en-US" sz="3200" dirty="0"/>
              <a:t>Employee Benefits</a:t>
            </a:r>
          </a:p>
          <a:p>
            <a:r>
              <a:rPr lang="en-US" sz="3200" dirty="0"/>
              <a:t>Solid Waste</a:t>
            </a:r>
          </a:p>
          <a:p>
            <a:r>
              <a:rPr lang="en-US" sz="3200" dirty="0"/>
              <a:t>Storm Water Regs</a:t>
            </a:r>
          </a:p>
          <a:p>
            <a:r>
              <a:rPr lang="en-US" sz="3200" b="1" u="sng" dirty="0"/>
              <a:t>Contractual Increases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Salaries account for 49.7% of total budget (68.1% including benefits)</a:t>
            </a:r>
          </a:p>
          <a:p>
            <a:r>
              <a:rPr lang="en-US" sz="2400" dirty="0" smtClean="0"/>
              <a:t>Includes all contractual increases for FY19 plus a contingency for one unsettled contract (Teamster’s Department Head Union)</a:t>
            </a:r>
          </a:p>
          <a:p>
            <a:r>
              <a:rPr lang="en-US" sz="2400" dirty="0" smtClean="0"/>
              <a:t>Contracts to Negotiate in FY19:</a:t>
            </a:r>
          </a:p>
          <a:p>
            <a:pPr lvl="1"/>
            <a:r>
              <a:rPr lang="en-US" sz="2000" dirty="0" smtClean="0"/>
              <a:t>Firefighters 6/30/19</a:t>
            </a:r>
          </a:p>
          <a:p>
            <a:pPr lvl="1"/>
            <a:r>
              <a:rPr lang="en-US" sz="2000" dirty="0" smtClean="0"/>
              <a:t>Teamster’s Professionals 6/30/19</a:t>
            </a:r>
          </a:p>
          <a:p>
            <a:pPr lvl="1"/>
            <a:r>
              <a:rPr lang="en-US" sz="2000" dirty="0" smtClean="0"/>
              <a:t>Teacher’s Association 8/31/19</a:t>
            </a:r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Departmental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Administration: 24.3% increase</a:t>
            </a:r>
          </a:p>
          <a:p>
            <a:pPr lvl="1"/>
            <a:r>
              <a:rPr lang="en-US" dirty="0" smtClean="0"/>
              <a:t>Parking Operations are now part of General Fund Budget; adds $366,433 offset by Parking Revenue</a:t>
            </a:r>
          </a:p>
          <a:p>
            <a:pPr lvl="1"/>
            <a:r>
              <a:rPr lang="en-US" dirty="0" smtClean="0"/>
              <a:t>Increased funding for legal; line item had not been adjusted for five years; City Solicitor from $70K to $100K; $5K earmarked for legal in City Council budget</a:t>
            </a:r>
          </a:p>
          <a:p>
            <a:r>
              <a:rPr lang="en-US" dirty="0" smtClean="0"/>
              <a:t>Finance: 3.4% increase</a:t>
            </a:r>
          </a:p>
          <a:p>
            <a:pPr lvl="1"/>
            <a:r>
              <a:rPr lang="en-US" dirty="0" smtClean="0"/>
              <a:t>$10K cyclical increase for Valuation line item needed to supplement inspections performed in-house</a:t>
            </a:r>
          </a:p>
          <a:p>
            <a:r>
              <a:rPr lang="en-US" dirty="0" smtClean="0"/>
              <a:t>Public Safety: 9.3% increase</a:t>
            </a:r>
          </a:p>
          <a:p>
            <a:pPr lvl="1"/>
            <a:r>
              <a:rPr lang="en-US" dirty="0" smtClean="0"/>
              <a:t>Solid waste increase of 28.0%</a:t>
            </a:r>
          </a:p>
          <a:p>
            <a:pPr lvl="1"/>
            <a:r>
              <a:rPr lang="en-US" dirty="0" smtClean="0"/>
              <a:t>Includes contractual increases in the two Police unions that were not part of FY18 original budget</a:t>
            </a:r>
          </a:p>
          <a:p>
            <a:pPr lvl="1"/>
            <a:r>
              <a:rPr lang="en-US" dirty="0" smtClean="0"/>
              <a:t>Adds 16 hours of office assistance for Health Dept.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Services: 7.4% increase</a:t>
            </a:r>
          </a:p>
          <a:p>
            <a:pPr lvl="1"/>
            <a:r>
              <a:rPr lang="en-US" dirty="0" smtClean="0"/>
              <a:t>Implements funding for storm water management</a:t>
            </a:r>
          </a:p>
          <a:p>
            <a:pPr lvl="1"/>
            <a:r>
              <a:rPr lang="en-US" dirty="0" smtClean="0"/>
              <a:t>Increases budget for snow and ice</a:t>
            </a:r>
          </a:p>
          <a:p>
            <a:pPr lvl="1"/>
            <a:r>
              <a:rPr lang="en-US" dirty="0" smtClean="0"/>
              <a:t>Contractual increases for newly settled AFSCME contract</a:t>
            </a:r>
          </a:p>
          <a:p>
            <a:r>
              <a:rPr lang="en-US" dirty="0" smtClean="0"/>
              <a:t>Planning &amp; Development:  4.0% increase</a:t>
            </a:r>
          </a:p>
          <a:p>
            <a:pPr lvl="1"/>
            <a:r>
              <a:rPr lang="en-US" dirty="0" smtClean="0"/>
              <a:t>Adds 0.5 FTE for Parks allowing for the hiring of full-time laborer to meet increased demands on Parks Department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Services: 1.0% increase </a:t>
            </a:r>
          </a:p>
          <a:p>
            <a:pPr lvl="1"/>
            <a:r>
              <a:rPr lang="en-US" dirty="0" smtClean="0"/>
              <a:t>Reduction of $19K in Chapter 115 Veterans Benefits due to fewer eligible veterans</a:t>
            </a:r>
          </a:p>
          <a:p>
            <a:pPr lvl="1"/>
            <a:r>
              <a:rPr lang="en-US" dirty="0" smtClean="0"/>
              <a:t>P/T Events Coordinator shifted from COA budget to General Administration budget</a:t>
            </a:r>
          </a:p>
          <a:p>
            <a:pPr lvl="1"/>
            <a:r>
              <a:rPr lang="en-US" dirty="0" smtClean="0"/>
              <a:t>Increased funding for the Youth Coordinator position at Youth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Education: 4.3% increase </a:t>
            </a:r>
          </a:p>
          <a:p>
            <a:pPr lvl="1"/>
            <a:r>
              <a:rPr lang="en-US" dirty="0" smtClean="0"/>
              <a:t>School Budget increasing by 4.2%</a:t>
            </a:r>
          </a:p>
          <a:p>
            <a:pPr lvl="1"/>
            <a:r>
              <a:rPr lang="en-US" dirty="0" smtClean="0"/>
              <a:t>Whittier Assessment increasing by 9.5% due to 1 additional student and higher capital assessments</a:t>
            </a:r>
          </a:p>
          <a:p>
            <a:r>
              <a:rPr lang="en-US" dirty="0" smtClean="0"/>
              <a:t>Enterprise Funds: 5.5% increase</a:t>
            </a:r>
          </a:p>
          <a:p>
            <a:pPr lvl="1"/>
            <a:r>
              <a:rPr lang="en-US" dirty="0" smtClean="0"/>
              <a:t>Increases to debt service</a:t>
            </a:r>
          </a:p>
          <a:p>
            <a:pPr lvl="1"/>
            <a:r>
              <a:rPr lang="en-US" dirty="0" smtClean="0"/>
              <a:t>Higher chemical costs for water/sewer</a:t>
            </a:r>
          </a:p>
          <a:p>
            <a:pPr lvl="1"/>
            <a:r>
              <a:rPr lang="en-US" dirty="0" smtClean="0"/>
              <a:t>New Sewer Plum Island maintenance line item</a:t>
            </a:r>
          </a:p>
          <a:p>
            <a:pPr lvl="1"/>
            <a:r>
              <a:rPr lang="en-US" dirty="0" smtClean="0"/>
              <a:t>Includes increases to employee benefit costs, as well as, new adjustments from AFSCME contract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417919"/>
              </p:ext>
            </p:extLst>
          </p:nvPr>
        </p:nvGraphicFramePr>
        <p:xfrm>
          <a:off x="533400" y="1714497"/>
          <a:ext cx="8077201" cy="3429006"/>
        </p:xfrm>
        <a:graphic>
          <a:graphicData uri="http://schemas.openxmlformats.org/drawingml/2006/table">
            <a:tbl>
              <a:tblPr/>
              <a:tblGrid>
                <a:gridCol w="2895600"/>
                <a:gridCol w="1447800"/>
                <a:gridCol w="1447800"/>
                <a:gridCol w="1447800"/>
                <a:gridCol w="838201"/>
              </a:tblGrid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FY18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Original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FY19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Proposed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Change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$64,020,704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$67,493,702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$3,472,998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Enterprise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$5,107,870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$5,460,014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$352,144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Sewer Enterprise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$7,060,654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$7,393,893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$333,239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Harbormaster Enterprise Fund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$467,830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$482,829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$76,657,058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$80,830,437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$4,173,379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FY2019 Proposed Spending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58238"/>
              </p:ext>
            </p:extLst>
          </p:nvPr>
        </p:nvGraphicFramePr>
        <p:xfrm>
          <a:off x="-76200" y="1143000"/>
          <a:ext cx="9372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11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FY2019 Estimated Revenue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471273"/>
              </p:ext>
            </p:extLst>
          </p:nvPr>
        </p:nvGraphicFramePr>
        <p:xfrm>
          <a:off x="-228600" y="1066800"/>
          <a:ext cx="9448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3381" y="6400800"/>
            <a:ext cx="477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*Assumes Taxing Up to Full Levy Limit for FY2019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Major FY19 Budget </a:t>
            </a:r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Schools</a:t>
            </a:r>
          </a:p>
          <a:p>
            <a:r>
              <a:rPr lang="en-US" sz="3200" dirty="0" smtClean="0"/>
              <a:t>Employee Benefits</a:t>
            </a:r>
          </a:p>
          <a:p>
            <a:r>
              <a:rPr lang="en-US" sz="3200" dirty="0" smtClean="0"/>
              <a:t>Solid Waste</a:t>
            </a:r>
          </a:p>
          <a:p>
            <a:r>
              <a:rPr lang="en-US" sz="3200" dirty="0" smtClean="0"/>
              <a:t>Storm Water Regs</a:t>
            </a:r>
          </a:p>
          <a:p>
            <a:r>
              <a:rPr lang="en-US" sz="3200" dirty="0" smtClean="0"/>
              <a:t>Contractual Increases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FY19 Budget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Schools</a:t>
            </a:r>
          </a:p>
          <a:p>
            <a:r>
              <a:rPr lang="en-US" sz="3200" dirty="0" smtClean="0"/>
              <a:t>Employee Benefits</a:t>
            </a:r>
          </a:p>
          <a:p>
            <a:r>
              <a:rPr lang="en-US" sz="3200" dirty="0" smtClean="0"/>
              <a:t>Solid Waste</a:t>
            </a:r>
          </a:p>
          <a:p>
            <a:r>
              <a:rPr lang="en-US" sz="3200" dirty="0" smtClean="0"/>
              <a:t>Storm Water Regs</a:t>
            </a:r>
          </a:p>
          <a:p>
            <a:r>
              <a:rPr lang="en-US" sz="3200" dirty="0" smtClean="0"/>
              <a:t>Contractual Increases</a:t>
            </a:r>
            <a:endParaRPr lang="en-US" sz="32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Adds $1.2M for total appropriation of $29.9M       +4.2% increase</a:t>
            </a:r>
          </a:p>
          <a:p>
            <a:r>
              <a:rPr lang="en-US" sz="2400" dirty="0" smtClean="0"/>
              <a:t>Continued financial pressure from special education and lost choice revenue</a:t>
            </a:r>
          </a:p>
          <a:p>
            <a:r>
              <a:rPr lang="en-US" sz="2400" dirty="0" smtClean="0"/>
              <a:t>FY19 budget adds: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0.25 Preschool I.A. at Bresnahan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1.0 Social Worker at Bresnahan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1.0 Special Ed. Teacher at Molin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0.5 Reading Teacher at Nock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0.6 STEM/Math Teacher at H.S.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0.2 Clerical Staff at H.S.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FY19 Budget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Schools</a:t>
            </a:r>
          </a:p>
          <a:p>
            <a:r>
              <a:rPr lang="en-US" sz="3200" b="1" u="sng" dirty="0" smtClean="0"/>
              <a:t>Employee Benefits</a:t>
            </a:r>
          </a:p>
          <a:p>
            <a:r>
              <a:rPr lang="en-US" sz="3200" dirty="0" smtClean="0"/>
              <a:t>Solid Waste</a:t>
            </a:r>
          </a:p>
          <a:p>
            <a:r>
              <a:rPr lang="en-US" sz="3200" dirty="0" smtClean="0"/>
              <a:t>Storm Water Regs</a:t>
            </a:r>
          </a:p>
          <a:p>
            <a:r>
              <a:rPr lang="en-US" sz="3200" dirty="0" smtClean="0"/>
              <a:t>Contractual Increases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$2.0M increase for FY19</a:t>
            </a:r>
          </a:p>
          <a:p>
            <a:r>
              <a:rPr lang="en-US" sz="2400" dirty="0" smtClean="0"/>
              <a:t>Accounts for 49% of the overall FY19 budgetary increase</a:t>
            </a:r>
          </a:p>
          <a:p>
            <a:r>
              <a:rPr lang="en-US" sz="2400" dirty="0" smtClean="0"/>
              <a:t>Health Insurance negotiated down to 4.8% after starting with a 6.5% renewal proposal</a:t>
            </a:r>
          </a:p>
          <a:p>
            <a:r>
              <a:rPr lang="en-US" sz="2400" dirty="0" smtClean="0"/>
              <a:t>Retirement Appropriation increasing by 5.3% based the Retirement System’s funding schedule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FY19 Budget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Schools</a:t>
            </a:r>
          </a:p>
          <a:p>
            <a:r>
              <a:rPr lang="en-US" sz="3200" dirty="0"/>
              <a:t>Employee Benefits</a:t>
            </a:r>
          </a:p>
          <a:p>
            <a:r>
              <a:rPr lang="en-US" sz="3200" b="1" u="sng" dirty="0"/>
              <a:t>Solid Waste</a:t>
            </a:r>
          </a:p>
          <a:p>
            <a:r>
              <a:rPr lang="en-US" sz="3200" dirty="0" smtClean="0"/>
              <a:t>Storm Water Regs</a:t>
            </a:r>
          </a:p>
          <a:p>
            <a:r>
              <a:rPr lang="en-US" sz="3200" dirty="0" smtClean="0"/>
              <a:t>Contractual Increases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$315K increase for FY19</a:t>
            </a:r>
          </a:p>
          <a:p>
            <a:r>
              <a:rPr lang="en-US" sz="2400" dirty="0" smtClean="0"/>
              <a:t>Feeling the impacts of China’s “National Sword” policy</a:t>
            </a:r>
          </a:p>
          <a:p>
            <a:r>
              <a:rPr lang="en-US" sz="2400" dirty="0" smtClean="0"/>
              <a:t>Includes a contingency to cover costs to dispose of recyclable materials that were previously a source of revenue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FY19 Budget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Schools</a:t>
            </a:r>
          </a:p>
          <a:p>
            <a:r>
              <a:rPr lang="en-US" sz="3200" dirty="0"/>
              <a:t>Employee Benefits</a:t>
            </a:r>
          </a:p>
          <a:p>
            <a:r>
              <a:rPr lang="en-US" sz="3200" dirty="0"/>
              <a:t>Solid Waste</a:t>
            </a:r>
          </a:p>
          <a:p>
            <a:r>
              <a:rPr lang="en-US" sz="3200" b="1" u="sng" dirty="0"/>
              <a:t>Storm Water Regs</a:t>
            </a:r>
          </a:p>
          <a:p>
            <a:r>
              <a:rPr lang="en-US" sz="3200" dirty="0" smtClean="0"/>
              <a:t>Contractual Increases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41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$145K increase for FY19</a:t>
            </a:r>
          </a:p>
          <a:p>
            <a:r>
              <a:rPr lang="en-US" sz="2400" dirty="0" smtClean="0"/>
              <a:t>New regulations come into effect July 1, 2018</a:t>
            </a:r>
          </a:p>
          <a:p>
            <a:r>
              <a:rPr lang="en-US" sz="2400" dirty="0" smtClean="0"/>
              <a:t>FY19 budget funds: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F/T Storm Water Engineer $70K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Testing $10K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Consulting $15K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/>
              <a:t>Maintenance Programs $50K</a:t>
            </a:r>
          </a:p>
          <a:p>
            <a:r>
              <a:rPr lang="en-US" sz="2400" dirty="0" smtClean="0"/>
              <a:t>No storm water fee proposed for FY19, but likely in future years as costs increase</a:t>
            </a:r>
            <a:endParaRPr lang="en-US" sz="2400" dirty="0"/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706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City of Newburyport FY2019 Budget Proposal</vt:lpstr>
      <vt:lpstr>Budget Overview</vt:lpstr>
      <vt:lpstr>FY2019 Proposed Spending</vt:lpstr>
      <vt:lpstr>FY2019 Estimated Revenue</vt:lpstr>
      <vt:lpstr>Major FY19 Budget Drivers</vt:lpstr>
      <vt:lpstr>Major FY19 Budget Drivers</vt:lpstr>
      <vt:lpstr>Major FY19 Budget Drivers</vt:lpstr>
      <vt:lpstr>Major FY19 Budget Drivers</vt:lpstr>
      <vt:lpstr>Major FY19 Budget Drivers</vt:lpstr>
      <vt:lpstr>Major FY19 Budget Drivers</vt:lpstr>
      <vt:lpstr>Departmental Budgets</vt:lpstr>
      <vt:lpstr>Departmental Budgets</vt:lpstr>
      <vt:lpstr>Departmental Budgets</vt:lpstr>
      <vt:lpstr>Departmental Budgets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Newburyport FY2018 Budget Proposal</dc:title>
  <dc:creator>Ethan Manning</dc:creator>
  <cp:lastModifiedBy>Cassandra G. Green</cp:lastModifiedBy>
  <cp:revision>35</cp:revision>
  <dcterms:created xsi:type="dcterms:W3CDTF">2017-05-05T13:33:23Z</dcterms:created>
  <dcterms:modified xsi:type="dcterms:W3CDTF">2018-05-15T19:59:58Z</dcterms:modified>
</cp:coreProperties>
</file>