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68" r:id="rId2"/>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57" r:id="rId18"/>
    <p:sldId id="258" r:id="rId19"/>
    <p:sldId id="259" r:id="rId20"/>
    <p:sldId id="260" r:id="rId21"/>
    <p:sldId id="261" r:id="rId22"/>
    <p:sldId id="262" r:id="rId23"/>
    <p:sldId id="263" r:id="rId24"/>
    <p:sldId id="266" r:id="rId25"/>
    <p:sldId id="267" r:id="rId26"/>
    <p:sldId id="264" r:id="rId27"/>
    <p:sldId id="265" r:id="rId28"/>
    <p:sldId id="269" r:id="rId29"/>
    <p:sldId id="270" r:id="rId30"/>
    <p:sldId id="271" r:id="rId3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71" autoAdjust="0"/>
  </p:normalViewPr>
  <p:slideViewPr>
    <p:cSldViewPr>
      <p:cViewPr>
        <p:scale>
          <a:sx n="94" d="100"/>
          <a:sy n="94" d="100"/>
        </p:scale>
        <p:origin x="-88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906" cy="462429"/>
          </a:xfrm>
          <a:prstGeom prst="rect">
            <a:avLst/>
          </a:prstGeom>
        </p:spPr>
        <p:txBody>
          <a:bodyPr vert="horz" lIns="89776" tIns="44888" rIns="89776" bIns="44888" rtlCol="0"/>
          <a:lstStyle>
            <a:lvl1pPr algn="l">
              <a:defRPr sz="1200"/>
            </a:lvl1pPr>
          </a:lstStyle>
          <a:p>
            <a:endParaRPr lang="en-US"/>
          </a:p>
        </p:txBody>
      </p:sp>
      <p:sp>
        <p:nvSpPr>
          <p:cNvPr id="3" name="Date Placeholder 2"/>
          <p:cNvSpPr>
            <a:spLocks noGrp="1"/>
          </p:cNvSpPr>
          <p:nvPr>
            <p:ph type="dt" sz="quarter" idx="1"/>
          </p:nvPr>
        </p:nvSpPr>
        <p:spPr>
          <a:xfrm>
            <a:off x="3936616" y="0"/>
            <a:ext cx="3011906" cy="462429"/>
          </a:xfrm>
          <a:prstGeom prst="rect">
            <a:avLst/>
          </a:prstGeom>
        </p:spPr>
        <p:txBody>
          <a:bodyPr vert="horz" lIns="89776" tIns="44888" rIns="89776" bIns="44888" rtlCol="0"/>
          <a:lstStyle>
            <a:lvl1pPr algn="r">
              <a:defRPr sz="1200"/>
            </a:lvl1pPr>
          </a:lstStyle>
          <a:p>
            <a:fld id="{56A1218D-C982-490C-A08E-5EA1AEDE861F}" type="datetimeFigureOut">
              <a:rPr lang="en-US" smtClean="0"/>
              <a:t>9/22/2016</a:t>
            </a:fld>
            <a:endParaRPr lang="en-US"/>
          </a:p>
        </p:txBody>
      </p:sp>
      <p:sp>
        <p:nvSpPr>
          <p:cNvPr id="4" name="Footer Placeholder 3"/>
          <p:cNvSpPr>
            <a:spLocks noGrp="1"/>
          </p:cNvSpPr>
          <p:nvPr>
            <p:ph type="ftr" sz="quarter" idx="2"/>
          </p:nvPr>
        </p:nvSpPr>
        <p:spPr>
          <a:xfrm>
            <a:off x="1" y="8773646"/>
            <a:ext cx="3011906" cy="462429"/>
          </a:xfrm>
          <a:prstGeom prst="rect">
            <a:avLst/>
          </a:prstGeom>
        </p:spPr>
        <p:txBody>
          <a:bodyPr vert="horz" lIns="89776" tIns="44888" rIns="89776" bIns="44888" rtlCol="0" anchor="b"/>
          <a:lstStyle>
            <a:lvl1pPr algn="l">
              <a:defRPr sz="1200"/>
            </a:lvl1pPr>
          </a:lstStyle>
          <a:p>
            <a:endParaRPr lang="en-US"/>
          </a:p>
        </p:txBody>
      </p:sp>
      <p:sp>
        <p:nvSpPr>
          <p:cNvPr id="5" name="Slide Number Placeholder 4"/>
          <p:cNvSpPr>
            <a:spLocks noGrp="1"/>
          </p:cNvSpPr>
          <p:nvPr>
            <p:ph type="sldNum" sz="quarter" idx="3"/>
          </p:nvPr>
        </p:nvSpPr>
        <p:spPr>
          <a:xfrm>
            <a:off x="3936616" y="8773646"/>
            <a:ext cx="3011906" cy="462429"/>
          </a:xfrm>
          <a:prstGeom prst="rect">
            <a:avLst/>
          </a:prstGeom>
        </p:spPr>
        <p:txBody>
          <a:bodyPr vert="horz" lIns="89776" tIns="44888" rIns="89776" bIns="44888" rtlCol="0" anchor="b"/>
          <a:lstStyle>
            <a:lvl1pPr algn="r">
              <a:defRPr sz="1200"/>
            </a:lvl1pPr>
          </a:lstStyle>
          <a:p>
            <a:fld id="{D1FA5D93-9B71-4288-B9D2-D6A1F811D2AE}" type="slidenum">
              <a:rPr lang="en-US" smtClean="0"/>
              <a:t>‹#›</a:t>
            </a:fld>
            <a:endParaRPr lang="en-US"/>
          </a:p>
        </p:txBody>
      </p:sp>
    </p:spTree>
    <p:extLst>
      <p:ext uri="{BB962C8B-B14F-4D97-AF65-F5344CB8AC3E}">
        <p14:creationId xmlns:p14="http://schemas.microsoft.com/office/powerpoint/2010/main" val="3955365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8" tIns="46239" rIns="92478" bIns="46239"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78" tIns="46239" rIns="92478" bIns="46239" rtlCol="0"/>
          <a:lstStyle>
            <a:lvl1pPr algn="r">
              <a:defRPr sz="1200"/>
            </a:lvl1pPr>
          </a:lstStyle>
          <a:p>
            <a:fld id="{6A0B06ED-8131-41DA-BB89-282D9994DC00}" type="datetimeFigureOut">
              <a:rPr lang="en-US" smtClean="0"/>
              <a:t>9/22/2016</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78" tIns="46239" rIns="92478" bIns="46239"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8" tIns="46239" rIns="92478" bIns="462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1804"/>
          </a:xfrm>
          <a:prstGeom prst="rect">
            <a:avLst/>
          </a:prstGeom>
        </p:spPr>
        <p:txBody>
          <a:bodyPr vert="horz" lIns="92478" tIns="46239" rIns="92478" bIns="462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78" tIns="46239" rIns="92478" bIns="46239" rtlCol="0" anchor="b"/>
          <a:lstStyle>
            <a:lvl1pPr algn="r">
              <a:defRPr sz="1200"/>
            </a:lvl1pPr>
          </a:lstStyle>
          <a:p>
            <a:fld id="{0F28D9F0-A0EA-41FB-A4C4-A0D0FEAD454F}" type="slidenum">
              <a:rPr lang="en-US" smtClean="0"/>
              <a:t>‹#›</a:t>
            </a:fld>
            <a:endParaRPr lang="en-US" dirty="0"/>
          </a:p>
        </p:txBody>
      </p:sp>
    </p:spTree>
    <p:extLst>
      <p:ext uri="{BB962C8B-B14F-4D97-AF65-F5344CB8AC3E}">
        <p14:creationId xmlns:p14="http://schemas.microsoft.com/office/powerpoint/2010/main" val="3087073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a:t>
            </a:fld>
            <a:endParaRPr lang="en-US" dirty="0"/>
          </a:p>
        </p:txBody>
      </p:sp>
    </p:spTree>
    <p:extLst>
      <p:ext uri="{BB962C8B-B14F-4D97-AF65-F5344CB8AC3E}">
        <p14:creationId xmlns:p14="http://schemas.microsoft.com/office/powerpoint/2010/main" val="1437130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10</a:t>
            </a:fld>
            <a:endParaRPr lang="en-US" dirty="0"/>
          </a:p>
        </p:txBody>
      </p:sp>
    </p:spTree>
    <p:extLst>
      <p:ext uri="{BB962C8B-B14F-4D97-AF65-F5344CB8AC3E}">
        <p14:creationId xmlns:p14="http://schemas.microsoft.com/office/powerpoint/2010/main" val="281499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11</a:t>
            </a:fld>
            <a:endParaRPr lang="en-US" dirty="0"/>
          </a:p>
        </p:txBody>
      </p:sp>
    </p:spTree>
    <p:extLst>
      <p:ext uri="{BB962C8B-B14F-4D97-AF65-F5344CB8AC3E}">
        <p14:creationId xmlns:p14="http://schemas.microsoft.com/office/powerpoint/2010/main" val="3907877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735C2B-3308-4CD1-ACAA-7E9F56639219}" type="slidenum">
              <a:rPr lang="en-US" smtClean="0"/>
              <a:t>12</a:t>
            </a:fld>
            <a:endParaRPr lang="en-US"/>
          </a:p>
        </p:txBody>
      </p:sp>
    </p:spTree>
    <p:extLst>
      <p:ext uri="{BB962C8B-B14F-4D97-AF65-F5344CB8AC3E}">
        <p14:creationId xmlns:p14="http://schemas.microsoft.com/office/powerpoint/2010/main" val="62130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13</a:t>
            </a:fld>
            <a:endParaRPr lang="en-US" dirty="0"/>
          </a:p>
        </p:txBody>
      </p:sp>
    </p:spTree>
    <p:extLst>
      <p:ext uri="{BB962C8B-B14F-4D97-AF65-F5344CB8AC3E}">
        <p14:creationId xmlns:p14="http://schemas.microsoft.com/office/powerpoint/2010/main" val="175958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735C2B-3308-4CD1-ACAA-7E9F56639219}" type="slidenum">
              <a:rPr lang="en-US" smtClean="0"/>
              <a:t>14</a:t>
            </a:fld>
            <a:endParaRPr lang="en-US"/>
          </a:p>
        </p:txBody>
      </p:sp>
    </p:spTree>
    <p:extLst>
      <p:ext uri="{BB962C8B-B14F-4D97-AF65-F5344CB8AC3E}">
        <p14:creationId xmlns:p14="http://schemas.microsoft.com/office/powerpoint/2010/main" val="179762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735C2B-3308-4CD1-ACAA-7E9F56639219}" type="slidenum">
              <a:rPr lang="en-US" smtClean="0"/>
              <a:t>15</a:t>
            </a:fld>
            <a:endParaRPr lang="en-US"/>
          </a:p>
        </p:txBody>
      </p:sp>
    </p:spTree>
    <p:extLst>
      <p:ext uri="{BB962C8B-B14F-4D97-AF65-F5344CB8AC3E}">
        <p14:creationId xmlns:p14="http://schemas.microsoft.com/office/powerpoint/2010/main" val="547626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16</a:t>
            </a:fld>
            <a:endParaRPr lang="en-US" dirty="0"/>
          </a:p>
        </p:txBody>
      </p:sp>
    </p:spTree>
    <p:extLst>
      <p:ext uri="{BB962C8B-B14F-4D97-AF65-F5344CB8AC3E}">
        <p14:creationId xmlns:p14="http://schemas.microsoft.com/office/powerpoint/2010/main" val="3585156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17</a:t>
            </a:fld>
            <a:endParaRPr lang="en-US" dirty="0"/>
          </a:p>
        </p:txBody>
      </p:sp>
    </p:spTree>
    <p:extLst>
      <p:ext uri="{BB962C8B-B14F-4D97-AF65-F5344CB8AC3E}">
        <p14:creationId xmlns:p14="http://schemas.microsoft.com/office/powerpoint/2010/main" val="3227045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18</a:t>
            </a:fld>
            <a:endParaRPr lang="en-US" dirty="0"/>
          </a:p>
        </p:txBody>
      </p:sp>
    </p:spTree>
    <p:extLst>
      <p:ext uri="{BB962C8B-B14F-4D97-AF65-F5344CB8AC3E}">
        <p14:creationId xmlns:p14="http://schemas.microsoft.com/office/powerpoint/2010/main" val="231557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19</a:t>
            </a:fld>
            <a:endParaRPr lang="en-US" dirty="0"/>
          </a:p>
        </p:txBody>
      </p:sp>
    </p:spTree>
    <p:extLst>
      <p:ext uri="{BB962C8B-B14F-4D97-AF65-F5344CB8AC3E}">
        <p14:creationId xmlns:p14="http://schemas.microsoft.com/office/powerpoint/2010/main" val="145480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735C2B-3308-4CD1-ACAA-7E9F56639219}" type="slidenum">
              <a:rPr lang="en-US" smtClean="0"/>
              <a:t>2</a:t>
            </a:fld>
            <a:endParaRPr lang="en-US"/>
          </a:p>
        </p:txBody>
      </p:sp>
    </p:spTree>
    <p:extLst>
      <p:ext uri="{BB962C8B-B14F-4D97-AF65-F5344CB8AC3E}">
        <p14:creationId xmlns:p14="http://schemas.microsoft.com/office/powerpoint/2010/main" val="3864335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20</a:t>
            </a:fld>
            <a:endParaRPr lang="en-US" dirty="0"/>
          </a:p>
        </p:txBody>
      </p:sp>
    </p:spTree>
    <p:extLst>
      <p:ext uri="{BB962C8B-B14F-4D97-AF65-F5344CB8AC3E}">
        <p14:creationId xmlns:p14="http://schemas.microsoft.com/office/powerpoint/2010/main" val="1366205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21</a:t>
            </a:fld>
            <a:endParaRPr lang="en-US" dirty="0"/>
          </a:p>
        </p:txBody>
      </p:sp>
    </p:spTree>
    <p:extLst>
      <p:ext uri="{BB962C8B-B14F-4D97-AF65-F5344CB8AC3E}">
        <p14:creationId xmlns:p14="http://schemas.microsoft.com/office/powerpoint/2010/main" val="413673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22</a:t>
            </a:fld>
            <a:endParaRPr lang="en-US" dirty="0"/>
          </a:p>
        </p:txBody>
      </p:sp>
    </p:spTree>
    <p:extLst>
      <p:ext uri="{BB962C8B-B14F-4D97-AF65-F5344CB8AC3E}">
        <p14:creationId xmlns:p14="http://schemas.microsoft.com/office/powerpoint/2010/main" val="192254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23</a:t>
            </a:fld>
            <a:endParaRPr lang="en-US" dirty="0"/>
          </a:p>
        </p:txBody>
      </p:sp>
    </p:spTree>
    <p:extLst>
      <p:ext uri="{BB962C8B-B14F-4D97-AF65-F5344CB8AC3E}">
        <p14:creationId xmlns:p14="http://schemas.microsoft.com/office/powerpoint/2010/main" val="1906963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24</a:t>
            </a:fld>
            <a:endParaRPr lang="en-US" dirty="0"/>
          </a:p>
        </p:txBody>
      </p:sp>
    </p:spTree>
    <p:extLst>
      <p:ext uri="{BB962C8B-B14F-4D97-AF65-F5344CB8AC3E}">
        <p14:creationId xmlns:p14="http://schemas.microsoft.com/office/powerpoint/2010/main" val="124268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25</a:t>
            </a:fld>
            <a:endParaRPr lang="en-US" dirty="0"/>
          </a:p>
        </p:txBody>
      </p:sp>
    </p:spTree>
    <p:extLst>
      <p:ext uri="{BB962C8B-B14F-4D97-AF65-F5344CB8AC3E}">
        <p14:creationId xmlns:p14="http://schemas.microsoft.com/office/powerpoint/2010/main" val="2335228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26</a:t>
            </a:fld>
            <a:endParaRPr lang="en-US" dirty="0"/>
          </a:p>
        </p:txBody>
      </p:sp>
    </p:spTree>
    <p:extLst>
      <p:ext uri="{BB962C8B-B14F-4D97-AF65-F5344CB8AC3E}">
        <p14:creationId xmlns:p14="http://schemas.microsoft.com/office/powerpoint/2010/main" val="335770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27</a:t>
            </a:fld>
            <a:endParaRPr lang="en-US" dirty="0"/>
          </a:p>
        </p:txBody>
      </p:sp>
    </p:spTree>
    <p:extLst>
      <p:ext uri="{BB962C8B-B14F-4D97-AF65-F5344CB8AC3E}">
        <p14:creationId xmlns:p14="http://schemas.microsoft.com/office/powerpoint/2010/main" val="1856841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D9F0-A0EA-41FB-A4C4-A0D0FEAD454F}" type="slidenum">
              <a:rPr lang="en-US" smtClean="0"/>
              <a:t>28</a:t>
            </a:fld>
            <a:endParaRPr lang="en-US" dirty="0"/>
          </a:p>
        </p:txBody>
      </p:sp>
    </p:spTree>
    <p:extLst>
      <p:ext uri="{BB962C8B-B14F-4D97-AF65-F5344CB8AC3E}">
        <p14:creationId xmlns:p14="http://schemas.microsoft.com/office/powerpoint/2010/main" val="378400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29</a:t>
            </a:fld>
            <a:endParaRPr lang="en-US" dirty="0"/>
          </a:p>
        </p:txBody>
      </p:sp>
    </p:spTree>
    <p:extLst>
      <p:ext uri="{BB962C8B-B14F-4D97-AF65-F5344CB8AC3E}">
        <p14:creationId xmlns:p14="http://schemas.microsoft.com/office/powerpoint/2010/main" val="187907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3</a:t>
            </a:fld>
            <a:endParaRPr lang="en-US" dirty="0"/>
          </a:p>
        </p:txBody>
      </p:sp>
    </p:spTree>
    <p:extLst>
      <p:ext uri="{BB962C8B-B14F-4D97-AF65-F5344CB8AC3E}">
        <p14:creationId xmlns:p14="http://schemas.microsoft.com/office/powerpoint/2010/main" val="3784200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30</a:t>
            </a:fld>
            <a:endParaRPr lang="en-US" dirty="0"/>
          </a:p>
        </p:txBody>
      </p:sp>
    </p:spTree>
    <p:extLst>
      <p:ext uri="{BB962C8B-B14F-4D97-AF65-F5344CB8AC3E}">
        <p14:creationId xmlns:p14="http://schemas.microsoft.com/office/powerpoint/2010/main" val="243012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4</a:t>
            </a:fld>
            <a:endParaRPr lang="en-US" dirty="0"/>
          </a:p>
        </p:txBody>
      </p:sp>
    </p:spTree>
    <p:extLst>
      <p:ext uri="{BB962C8B-B14F-4D97-AF65-F5344CB8AC3E}">
        <p14:creationId xmlns:p14="http://schemas.microsoft.com/office/powerpoint/2010/main" val="294952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5</a:t>
            </a:fld>
            <a:endParaRPr lang="en-US" dirty="0"/>
          </a:p>
        </p:txBody>
      </p:sp>
    </p:spTree>
    <p:extLst>
      <p:ext uri="{BB962C8B-B14F-4D97-AF65-F5344CB8AC3E}">
        <p14:creationId xmlns:p14="http://schemas.microsoft.com/office/powerpoint/2010/main" val="1439579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6</a:t>
            </a:fld>
            <a:endParaRPr lang="en-US" dirty="0"/>
          </a:p>
        </p:txBody>
      </p:sp>
    </p:spTree>
    <p:extLst>
      <p:ext uri="{BB962C8B-B14F-4D97-AF65-F5344CB8AC3E}">
        <p14:creationId xmlns:p14="http://schemas.microsoft.com/office/powerpoint/2010/main" val="311742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7</a:t>
            </a:fld>
            <a:endParaRPr lang="en-US" dirty="0"/>
          </a:p>
        </p:txBody>
      </p:sp>
    </p:spTree>
    <p:extLst>
      <p:ext uri="{BB962C8B-B14F-4D97-AF65-F5344CB8AC3E}">
        <p14:creationId xmlns:p14="http://schemas.microsoft.com/office/powerpoint/2010/main" val="263155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8</a:t>
            </a:fld>
            <a:endParaRPr lang="en-US" dirty="0"/>
          </a:p>
        </p:txBody>
      </p:sp>
    </p:spTree>
    <p:extLst>
      <p:ext uri="{BB962C8B-B14F-4D97-AF65-F5344CB8AC3E}">
        <p14:creationId xmlns:p14="http://schemas.microsoft.com/office/powerpoint/2010/main" val="160442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8D9F0-A0EA-41FB-A4C4-A0D0FEAD454F}" type="slidenum">
              <a:rPr lang="en-US" smtClean="0"/>
              <a:t>9</a:t>
            </a:fld>
            <a:endParaRPr lang="en-US" dirty="0"/>
          </a:p>
        </p:txBody>
      </p:sp>
    </p:spTree>
    <p:extLst>
      <p:ext uri="{BB962C8B-B14F-4D97-AF65-F5344CB8AC3E}">
        <p14:creationId xmlns:p14="http://schemas.microsoft.com/office/powerpoint/2010/main" val="7026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68761-2BAC-46A4-9C8E-83EB020ABB1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3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338299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282312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280626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68761-2BAC-46A4-9C8E-83EB020ABB1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05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398463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340304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25946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312827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E05C8A3-7858-40EF-9F18-C0C57A3C7841}" type="datetimeFigureOut">
              <a:rPr lang="en-US" smtClean="0"/>
              <a:t>9/22/2016</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968761-2BAC-46A4-9C8E-83EB020ABB15}" type="slidenum">
              <a:rPr lang="en-US" smtClean="0"/>
              <a:t>‹#›</a:t>
            </a:fld>
            <a:endParaRPr lang="en-US" dirty="0"/>
          </a:p>
        </p:txBody>
      </p:sp>
    </p:spTree>
    <p:extLst>
      <p:ext uri="{BB962C8B-B14F-4D97-AF65-F5344CB8AC3E}">
        <p14:creationId xmlns:p14="http://schemas.microsoft.com/office/powerpoint/2010/main" val="282883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C8A3-7858-40EF-9F18-C0C57A3C7841}"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68761-2BAC-46A4-9C8E-83EB020ABB15}" type="slidenum">
              <a:rPr lang="en-US" smtClean="0"/>
              <a:t>‹#›</a:t>
            </a:fld>
            <a:endParaRPr lang="en-US" dirty="0"/>
          </a:p>
        </p:txBody>
      </p:sp>
    </p:spTree>
    <p:extLst>
      <p:ext uri="{BB962C8B-B14F-4D97-AF65-F5344CB8AC3E}">
        <p14:creationId xmlns:p14="http://schemas.microsoft.com/office/powerpoint/2010/main" val="28798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E05C8A3-7858-40EF-9F18-C0C57A3C7841}" type="datetimeFigureOut">
              <a:rPr lang="en-US" smtClean="0"/>
              <a:t>9/22/2016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C968761-2BAC-46A4-9C8E-83EB020ABB15}"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334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0"/>
            <a:ext cx="8077200" cy="1020763"/>
          </a:xfrm>
        </p:spPr>
        <p:txBody>
          <a:bodyPr/>
          <a:lstStyle/>
          <a:p>
            <a:r>
              <a:rPr lang="en-US" dirty="0" smtClean="0"/>
              <a:t>EVERGREEN COMMONS</a:t>
            </a:r>
            <a:endParaRPr lang="en-US"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28600" y="1143000"/>
            <a:ext cx="5291138" cy="5090482"/>
          </a:xfrm>
        </p:spPr>
      </p:pic>
      <p:sp>
        <p:nvSpPr>
          <p:cNvPr id="7" name="TextBox 6"/>
          <p:cNvSpPr txBox="1"/>
          <p:nvPr/>
        </p:nvSpPr>
        <p:spPr>
          <a:xfrm>
            <a:off x="6324600" y="1524000"/>
            <a:ext cx="25908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22 ACRES OF PUBLIC OPEN SPACE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EXSTENSIVE PUBLIC TRAIL NETWORK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TOT LOT PLAYGROUND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PUBLIC GATHERING AREA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OUTDOOR SKATING POND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TRAIL CONNECTION TO THE RTE. 95 MULTI-USE  TRAIL</a:t>
            </a:r>
          </a:p>
        </p:txBody>
      </p:sp>
    </p:spTree>
    <p:extLst>
      <p:ext uri="{BB962C8B-B14F-4D97-AF65-F5344CB8AC3E}">
        <p14:creationId xmlns:p14="http://schemas.microsoft.com/office/powerpoint/2010/main" val="38906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0"/>
            <a:ext cx="380905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44-Unit Trip Distribution</a:t>
            </a:r>
          </a:p>
        </p:txBody>
      </p:sp>
      <p:pic>
        <p:nvPicPr>
          <p:cNvPr id="3" name="Picture 2"/>
          <p:cNvPicPr>
            <a:picLocks noChangeAspect="1"/>
          </p:cNvPicPr>
          <p:nvPr/>
        </p:nvPicPr>
        <p:blipFill>
          <a:blip r:embed="rId3"/>
          <a:stretch>
            <a:fillRect/>
          </a:stretch>
        </p:blipFill>
        <p:spPr>
          <a:xfrm>
            <a:off x="2432989" y="381000"/>
            <a:ext cx="5039077" cy="5749466"/>
          </a:xfrm>
          <a:prstGeom prst="rect">
            <a:avLst/>
          </a:prstGeom>
        </p:spPr>
      </p:pic>
      <p:pic>
        <p:nvPicPr>
          <p:cNvPr id="4" name="Picture 3"/>
          <p:cNvPicPr>
            <a:picLocks noChangeAspect="1"/>
          </p:cNvPicPr>
          <p:nvPr/>
        </p:nvPicPr>
        <p:blipFill>
          <a:blip r:embed="rId4"/>
          <a:stretch>
            <a:fillRect/>
          </a:stretch>
        </p:blipFill>
        <p:spPr>
          <a:xfrm>
            <a:off x="8305800" y="5791200"/>
            <a:ext cx="721655" cy="533661"/>
          </a:xfrm>
          <a:prstGeom prst="rect">
            <a:avLst/>
          </a:prstGeom>
        </p:spPr>
      </p:pic>
    </p:spTree>
    <p:extLst>
      <p:ext uri="{BB962C8B-B14F-4D97-AF65-F5344CB8AC3E}">
        <p14:creationId xmlns:p14="http://schemas.microsoft.com/office/powerpoint/2010/main" val="381024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178319" y="5562600"/>
            <a:ext cx="965681" cy="714117"/>
          </a:xfrm>
          <a:prstGeom prst="rect">
            <a:avLst/>
          </a:prstGeom>
        </p:spPr>
      </p:pic>
      <p:sp>
        <p:nvSpPr>
          <p:cNvPr id="8" name="TextBox 7"/>
          <p:cNvSpPr txBox="1"/>
          <p:nvPr/>
        </p:nvSpPr>
        <p:spPr>
          <a:xfrm>
            <a:off x="3135333" y="152400"/>
            <a:ext cx="3228320"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44-Unit Project Trips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633951"/>
            <a:ext cx="4806908" cy="5658006"/>
          </a:xfrm>
          <a:prstGeom prst="rect">
            <a:avLst/>
          </a:prstGeom>
        </p:spPr>
      </p:pic>
      <p:sp>
        <p:nvSpPr>
          <p:cNvPr id="5" name="Rectangle 4"/>
          <p:cNvSpPr/>
          <p:nvPr/>
        </p:nvSpPr>
        <p:spPr>
          <a:xfrm>
            <a:off x="2133600" y="633951"/>
            <a:ext cx="4806908" cy="56427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852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52400"/>
            <a:ext cx="7886700" cy="994172"/>
          </a:xfrm>
        </p:spPr>
        <p:txBody>
          <a:bodyPr/>
          <a:lstStyle/>
          <a:p>
            <a:pPr algn="ctr"/>
            <a:r>
              <a:rPr lang="en-US" b="1" dirty="0" smtClean="0">
                <a:effectLst>
                  <a:outerShdw blurRad="38100" dist="38100" dir="2700000" algn="tl">
                    <a:srgbClr val="000000">
                      <a:alpha val="43137"/>
                    </a:srgbClr>
                  </a:outerShdw>
                </a:effectLst>
              </a:rPr>
              <a:t>Safety Analysis</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36017" y="5486400"/>
            <a:ext cx="1107983" cy="820191"/>
          </a:xfrm>
          <a:prstGeom prst="rect">
            <a:avLst/>
          </a:prstGeom>
        </p:spPr>
      </p:pic>
      <p:sp>
        <p:nvSpPr>
          <p:cNvPr id="6" name="TextBox 5"/>
          <p:cNvSpPr txBox="1"/>
          <p:nvPr/>
        </p:nvSpPr>
        <p:spPr>
          <a:xfrm>
            <a:off x="249613" y="3890311"/>
            <a:ext cx="6410679" cy="1338828"/>
          </a:xfrm>
          <a:prstGeom prst="rect">
            <a:avLst/>
          </a:prstGeom>
          <a:noFill/>
        </p:spPr>
        <p:txBody>
          <a:bodyPr wrap="square" rtlCol="0">
            <a:spAutoFit/>
          </a:bodyPr>
          <a:lstStyle/>
          <a:p>
            <a:pPr marL="214313" indent="-214313">
              <a:buFont typeface="Arial" panose="020B0604020202020204" pitchFamily="34" charset="0"/>
              <a:buChar char="•"/>
            </a:pPr>
            <a:r>
              <a:rPr lang="en-US" sz="1350" dirty="0"/>
              <a:t>2011-2014 </a:t>
            </a:r>
            <a:r>
              <a:rPr lang="en-US" sz="1350" dirty="0" err="1"/>
              <a:t>MassDOT</a:t>
            </a:r>
            <a:r>
              <a:rPr lang="en-US" sz="1350" dirty="0"/>
              <a:t> crash data reviewed (most recent years available)</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Only </a:t>
            </a:r>
            <a:r>
              <a:rPr lang="en-US" sz="1350" b="1" dirty="0"/>
              <a:t>one </a:t>
            </a:r>
            <a:r>
              <a:rPr lang="en-US" sz="1350" dirty="0"/>
              <a:t>crash at the study intersections over the four year study period</a:t>
            </a:r>
          </a:p>
          <a:p>
            <a:pPr marL="214313" indent="-214313">
              <a:buFont typeface="Arial" panose="020B0604020202020204" pitchFamily="34" charset="0"/>
              <a:buChar char="•"/>
            </a:pPr>
            <a:endParaRPr lang="en-US" sz="1350" b="1" dirty="0"/>
          </a:p>
          <a:p>
            <a:pPr marL="214313" indent="-214313">
              <a:buFont typeface="Arial" panose="020B0604020202020204" pitchFamily="34" charset="0"/>
              <a:buChar char="•"/>
            </a:pPr>
            <a:r>
              <a:rPr lang="en-US" sz="1350" dirty="0"/>
              <a:t>The one crash resulted in property damage only</a:t>
            </a:r>
          </a:p>
          <a:p>
            <a:endParaRPr lang="en-US" sz="1350" dirty="0"/>
          </a:p>
        </p:txBody>
      </p:sp>
      <p:pic>
        <p:nvPicPr>
          <p:cNvPr id="7" name="Picture 6"/>
          <p:cNvPicPr>
            <a:picLocks noChangeAspect="1"/>
          </p:cNvPicPr>
          <p:nvPr/>
        </p:nvPicPr>
        <p:blipFill>
          <a:blip r:embed="rId4"/>
          <a:stretch>
            <a:fillRect/>
          </a:stretch>
        </p:blipFill>
        <p:spPr>
          <a:xfrm>
            <a:off x="347296" y="1600200"/>
            <a:ext cx="8513565" cy="2122927"/>
          </a:xfrm>
          <a:prstGeom prst="rect">
            <a:avLst/>
          </a:prstGeom>
        </p:spPr>
      </p:pic>
    </p:spTree>
    <p:extLst>
      <p:ext uri="{BB962C8B-B14F-4D97-AF65-F5344CB8AC3E}">
        <p14:creationId xmlns:p14="http://schemas.microsoft.com/office/powerpoint/2010/main" val="3585227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359" y="810506"/>
            <a:ext cx="7886700" cy="994172"/>
          </a:xfrm>
        </p:spPr>
        <p:txBody>
          <a:bodyPr>
            <a:normAutofit/>
          </a:bodyPr>
          <a:lstStyle/>
          <a:p>
            <a:pPr algn="ctr"/>
            <a:r>
              <a:rPr lang="en-US" sz="3000" b="1" dirty="0">
                <a:effectLst>
                  <a:outerShdw blurRad="38100" dist="38100" dir="2700000" algn="tl">
                    <a:srgbClr val="000000">
                      <a:alpha val="43137"/>
                    </a:srgbClr>
                  </a:outerShdw>
                </a:effectLst>
              </a:rPr>
              <a:t>Stopping Sight Distance (SSD) and </a:t>
            </a:r>
            <a:br>
              <a:rPr lang="en-US" sz="3000" b="1" dirty="0">
                <a:effectLst>
                  <a:outerShdw blurRad="38100" dist="38100" dir="2700000" algn="tl">
                    <a:srgbClr val="000000">
                      <a:alpha val="43137"/>
                    </a:srgbClr>
                  </a:outerShdw>
                </a:effectLst>
              </a:rPr>
            </a:br>
            <a:r>
              <a:rPr lang="en-US" sz="3000" b="1" dirty="0">
                <a:effectLst>
                  <a:outerShdw blurRad="38100" dist="38100" dir="2700000" algn="tl">
                    <a:srgbClr val="000000">
                      <a:alpha val="43137"/>
                    </a:srgbClr>
                  </a:outerShdw>
                </a:effectLst>
              </a:rPr>
              <a:t>Intersection Sight Distance (ISD)</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2152" y="5562600"/>
            <a:ext cx="879671" cy="651182"/>
          </a:xfrm>
          <a:prstGeom prst="rect">
            <a:avLst/>
          </a:prstGeom>
        </p:spPr>
      </p:pic>
      <p:pic>
        <p:nvPicPr>
          <p:cNvPr id="3" name="Picture 2"/>
          <p:cNvPicPr>
            <a:picLocks noChangeAspect="1"/>
          </p:cNvPicPr>
          <p:nvPr/>
        </p:nvPicPr>
        <p:blipFill>
          <a:blip r:embed="rId4"/>
          <a:stretch>
            <a:fillRect/>
          </a:stretch>
        </p:blipFill>
        <p:spPr>
          <a:xfrm>
            <a:off x="1899457" y="2394920"/>
            <a:ext cx="5240502" cy="1040906"/>
          </a:xfrm>
          <a:prstGeom prst="rect">
            <a:avLst/>
          </a:prstGeom>
        </p:spPr>
      </p:pic>
      <p:sp>
        <p:nvSpPr>
          <p:cNvPr id="5" name="TextBox 4"/>
          <p:cNvSpPr txBox="1"/>
          <p:nvPr/>
        </p:nvSpPr>
        <p:spPr>
          <a:xfrm>
            <a:off x="2556190" y="2025588"/>
            <a:ext cx="3927037" cy="369332"/>
          </a:xfrm>
          <a:prstGeom prst="rect">
            <a:avLst/>
          </a:prstGeom>
          <a:noFill/>
        </p:spPr>
        <p:txBody>
          <a:bodyPr wrap="none" rtlCol="0">
            <a:spAutoFit/>
          </a:bodyPr>
          <a:lstStyle/>
          <a:p>
            <a:r>
              <a:rPr lang="en-US" b="1" dirty="0"/>
              <a:t>Proposed Site Driveways on Boyd Drive</a:t>
            </a:r>
          </a:p>
        </p:txBody>
      </p:sp>
      <p:sp>
        <p:nvSpPr>
          <p:cNvPr id="6" name="TextBox 5"/>
          <p:cNvSpPr txBox="1"/>
          <p:nvPr/>
        </p:nvSpPr>
        <p:spPr>
          <a:xfrm>
            <a:off x="3183384" y="3700743"/>
            <a:ext cx="2722605" cy="369332"/>
          </a:xfrm>
          <a:prstGeom prst="rect">
            <a:avLst/>
          </a:prstGeom>
          <a:noFill/>
        </p:spPr>
        <p:txBody>
          <a:bodyPr wrap="none" rtlCol="0">
            <a:spAutoFit/>
          </a:bodyPr>
          <a:lstStyle/>
          <a:p>
            <a:r>
              <a:rPr lang="en-US" b="1" dirty="0"/>
              <a:t>Ferry Road and Boyd Drive</a:t>
            </a:r>
          </a:p>
        </p:txBody>
      </p:sp>
      <p:pic>
        <p:nvPicPr>
          <p:cNvPr id="7" name="Picture 6"/>
          <p:cNvPicPr>
            <a:picLocks noChangeAspect="1"/>
          </p:cNvPicPr>
          <p:nvPr/>
        </p:nvPicPr>
        <p:blipFill>
          <a:blip r:embed="rId5"/>
          <a:stretch>
            <a:fillRect/>
          </a:stretch>
        </p:blipFill>
        <p:spPr>
          <a:xfrm>
            <a:off x="916270" y="4046992"/>
            <a:ext cx="7206878" cy="790575"/>
          </a:xfrm>
          <a:prstGeom prst="rect">
            <a:avLst/>
          </a:prstGeom>
        </p:spPr>
      </p:pic>
    </p:spTree>
    <p:extLst>
      <p:ext uri="{BB962C8B-B14F-4D97-AF65-F5344CB8AC3E}">
        <p14:creationId xmlns:p14="http://schemas.microsoft.com/office/powerpoint/2010/main" val="3051355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3934" y="684648"/>
            <a:ext cx="7886700" cy="656035"/>
          </a:xfrm>
        </p:spPr>
        <p:txBody>
          <a:bodyPr>
            <a:normAutofit/>
          </a:bodyPr>
          <a:lstStyle/>
          <a:p>
            <a:pPr algn="ctr"/>
            <a:r>
              <a:rPr lang="en-US" sz="3300" dirty="0">
                <a:effectLst>
                  <a:outerShdw blurRad="38100" dist="38100" dir="2700000" algn="tl">
                    <a:srgbClr val="000000">
                      <a:alpha val="43137"/>
                    </a:srgbClr>
                  </a:outerShdw>
                </a:effectLst>
              </a:rPr>
              <a:t>Level of Service Summary</a:t>
            </a:r>
          </a:p>
        </p:txBody>
      </p:sp>
      <p:sp>
        <p:nvSpPr>
          <p:cNvPr id="6" name="TextBox 5"/>
          <p:cNvSpPr txBox="1"/>
          <p:nvPr/>
        </p:nvSpPr>
        <p:spPr>
          <a:xfrm>
            <a:off x="228600" y="4985388"/>
            <a:ext cx="4369037" cy="1200329"/>
          </a:xfrm>
          <a:prstGeom prst="rect">
            <a:avLst/>
          </a:prstGeom>
          <a:noFill/>
        </p:spPr>
        <p:txBody>
          <a:bodyPr wrap="square" rtlCol="0">
            <a:spAutoFit/>
          </a:bodyPr>
          <a:lstStyle/>
          <a:p>
            <a:pPr marL="214313" indent="-214313">
              <a:buFont typeface="Arial" panose="020B0604020202020204" pitchFamily="34" charset="0"/>
              <a:buChar char="•"/>
            </a:pPr>
            <a:r>
              <a:rPr lang="en-US" sz="1200" dirty="0"/>
              <a:t>Only minor changes in delay due to the project</a:t>
            </a:r>
          </a:p>
          <a:p>
            <a:endParaRPr lang="en-US" sz="1200" dirty="0"/>
          </a:p>
          <a:p>
            <a:pPr marL="214313" indent="-214313">
              <a:buFont typeface="Arial" panose="020B0604020202020204" pitchFamily="34" charset="0"/>
              <a:buChar char="•"/>
            </a:pPr>
            <a:r>
              <a:rPr lang="en-US" sz="1200" b="1" dirty="0"/>
              <a:t>Zero </a:t>
            </a:r>
            <a:r>
              <a:rPr lang="en-US" sz="1200" dirty="0"/>
              <a:t>movements have LOS that decline after the project is built</a:t>
            </a:r>
          </a:p>
          <a:p>
            <a:pPr marL="214313" indent="-214313">
              <a:buFont typeface="Arial" panose="020B0604020202020204" pitchFamily="34" charset="0"/>
              <a:buChar char="•"/>
            </a:pPr>
            <a:endParaRPr lang="en-US" sz="1200" dirty="0"/>
          </a:p>
          <a:p>
            <a:pPr marL="214313" indent="-214313">
              <a:buFont typeface="Arial" panose="020B0604020202020204" pitchFamily="34" charset="0"/>
              <a:buChar char="•"/>
            </a:pPr>
            <a:r>
              <a:rPr lang="en-US" sz="1200" dirty="0"/>
              <a:t>Overall traffic impact due to the project will be minimal</a:t>
            </a:r>
          </a:p>
          <a:p>
            <a:endParaRPr lang="en-US" sz="1200"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1000" y="5412541"/>
            <a:ext cx="1088221" cy="805562"/>
          </a:xfrm>
          <a:prstGeom prst="rect">
            <a:avLst/>
          </a:prstGeom>
        </p:spPr>
      </p:pic>
      <p:sp>
        <p:nvSpPr>
          <p:cNvPr id="5" name="TextBox 4"/>
          <p:cNvSpPr txBox="1"/>
          <p:nvPr/>
        </p:nvSpPr>
        <p:spPr>
          <a:xfrm>
            <a:off x="418694" y="4495800"/>
            <a:ext cx="3129263" cy="346249"/>
          </a:xfrm>
          <a:prstGeom prst="rect">
            <a:avLst/>
          </a:prstGeom>
          <a:noFill/>
        </p:spPr>
        <p:txBody>
          <a:bodyPr wrap="square" rtlCol="0">
            <a:spAutoFit/>
          </a:bodyPr>
          <a:lstStyle/>
          <a:p>
            <a:r>
              <a:rPr lang="en-US" sz="825" i="1" dirty="0"/>
              <a:t>*Any improvements to No-Build Conditions are due to the </a:t>
            </a:r>
            <a:r>
              <a:rPr lang="en-US" sz="825" i="1" dirty="0" err="1"/>
              <a:t>MassDOT</a:t>
            </a:r>
            <a:r>
              <a:rPr lang="en-US" sz="825" i="1" dirty="0"/>
              <a:t> requirement of using a 0.92 Peak Hour Factor for future conditions.</a:t>
            </a:r>
          </a:p>
        </p:txBody>
      </p:sp>
      <p:pic>
        <p:nvPicPr>
          <p:cNvPr id="3" name="Picture 2"/>
          <p:cNvPicPr>
            <a:picLocks noChangeAspect="1"/>
          </p:cNvPicPr>
          <p:nvPr/>
        </p:nvPicPr>
        <p:blipFill>
          <a:blip r:embed="rId4"/>
          <a:stretch>
            <a:fillRect/>
          </a:stretch>
        </p:blipFill>
        <p:spPr>
          <a:xfrm>
            <a:off x="472035" y="1340682"/>
            <a:ext cx="4123386" cy="3155118"/>
          </a:xfrm>
          <a:prstGeom prst="rect">
            <a:avLst/>
          </a:prstGeom>
        </p:spPr>
      </p:pic>
      <p:pic>
        <p:nvPicPr>
          <p:cNvPr id="10" name="Picture 9"/>
          <p:cNvPicPr>
            <a:picLocks noChangeAspect="1"/>
          </p:cNvPicPr>
          <p:nvPr/>
        </p:nvPicPr>
        <p:blipFill>
          <a:blip r:embed="rId5"/>
          <a:stretch>
            <a:fillRect/>
          </a:stretch>
        </p:blipFill>
        <p:spPr>
          <a:xfrm>
            <a:off x="4833783" y="1373069"/>
            <a:ext cx="4036831" cy="3612319"/>
          </a:xfrm>
          <a:prstGeom prst="rect">
            <a:avLst/>
          </a:prstGeom>
        </p:spPr>
      </p:pic>
      <p:sp>
        <p:nvSpPr>
          <p:cNvPr id="11" name="TextBox 10"/>
          <p:cNvSpPr txBox="1"/>
          <p:nvPr/>
        </p:nvSpPr>
        <p:spPr>
          <a:xfrm>
            <a:off x="4775905" y="5025840"/>
            <a:ext cx="3129263" cy="346249"/>
          </a:xfrm>
          <a:prstGeom prst="rect">
            <a:avLst/>
          </a:prstGeom>
          <a:noFill/>
        </p:spPr>
        <p:txBody>
          <a:bodyPr wrap="square" rtlCol="0">
            <a:spAutoFit/>
          </a:bodyPr>
          <a:lstStyle/>
          <a:p>
            <a:r>
              <a:rPr lang="en-US" sz="825" i="1" dirty="0"/>
              <a:t>*Any improvements to No-Build Conditions are due to the </a:t>
            </a:r>
            <a:r>
              <a:rPr lang="en-US" sz="825" i="1" dirty="0" err="1"/>
              <a:t>MassDOT</a:t>
            </a:r>
            <a:r>
              <a:rPr lang="en-US" sz="825" i="1" dirty="0"/>
              <a:t> requirement of using a 0.92 Peak Hour Factor for future conditions.</a:t>
            </a:r>
          </a:p>
        </p:txBody>
      </p:sp>
    </p:spTree>
    <p:extLst>
      <p:ext uri="{BB962C8B-B14F-4D97-AF65-F5344CB8AC3E}">
        <p14:creationId xmlns:p14="http://schemas.microsoft.com/office/powerpoint/2010/main" val="1612227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7886700" cy="840631"/>
          </a:xfrm>
        </p:spPr>
        <p:txBody>
          <a:bodyPr/>
          <a:lstStyle/>
          <a:p>
            <a:pPr algn="ctr"/>
            <a:r>
              <a:rPr lang="en-US" dirty="0" smtClean="0">
                <a:effectLst>
                  <a:outerShdw blurRad="38100" dist="38100" dir="2700000" algn="tl">
                    <a:srgbClr val="000000">
                      <a:alpha val="43137"/>
                    </a:srgbClr>
                  </a:outerShdw>
                </a:effectLst>
              </a:rPr>
              <a:t>Conclusions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1310" y="1907432"/>
            <a:ext cx="8411581" cy="3680412"/>
          </a:xfrm>
        </p:spPr>
        <p:txBody>
          <a:bodyPr>
            <a:noAutofit/>
          </a:bodyPr>
          <a:lstStyle/>
          <a:p>
            <a:r>
              <a:rPr lang="en-US" u="sng" dirty="0"/>
              <a:t>Level of Service:</a:t>
            </a:r>
            <a:r>
              <a:rPr lang="en-US" dirty="0"/>
              <a:t> </a:t>
            </a:r>
          </a:p>
          <a:p>
            <a:r>
              <a:rPr lang="en-US" sz="1350" dirty="0"/>
              <a:t>Zero intersections have turning movement LOS that decline due to the project; this report was conservative in that there was zero trip reductions for bicycle, walking, or public transportation even though there are future plans for a direct multi-use path to the park and ride; additionally, there was zero trip reduction for the existing golf course use; both mode split reduction and existing land use reduction are standard practice.</a:t>
            </a:r>
          </a:p>
          <a:p>
            <a:r>
              <a:rPr lang="en-US" u="sng" dirty="0" smtClean="0"/>
              <a:t>Considering a Connection to Laurel Road:</a:t>
            </a:r>
          </a:p>
          <a:p>
            <a:r>
              <a:rPr lang="en-US" sz="1350" dirty="0"/>
              <a:t>Connecting to Laurel Road did not reduce trips on Boyd Drive or at the intersection of Boyd Drive and Ferry Road. Trips on Boyd Drive were not reduced due to the travel distance and the desired travel patterns. </a:t>
            </a:r>
          </a:p>
          <a:p>
            <a:r>
              <a:rPr lang="en-US" u="sng" dirty="0" smtClean="0"/>
              <a:t>Safety:</a:t>
            </a:r>
            <a:r>
              <a:rPr lang="en-US" dirty="0" smtClean="0"/>
              <a:t> </a:t>
            </a:r>
          </a:p>
          <a:p>
            <a:r>
              <a:rPr lang="en-US" sz="1350" dirty="0"/>
              <a:t>There was only one crash at the four study intersections over the four year period (2011 to 2014); sight distances for the proposed driveways on Boyd Drive are sufficient, as well as at the intersection of Boyd Drive and Ferry Road. It is always recommended to have a second means of egress for emergency response units. A gated emergency access egress from the subdivision to Laurel Road could provide public benefit to both Laurel Road and Boyd Drive.</a:t>
            </a:r>
          </a:p>
          <a:p>
            <a:endParaRPr lang="en-US" dirty="0"/>
          </a:p>
          <a:p>
            <a:endParaRPr lang="en-US" sz="1500" u="sng"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2000" y="5715000"/>
            <a:ext cx="691496" cy="511884"/>
          </a:xfrm>
          <a:prstGeom prst="rect">
            <a:avLst/>
          </a:prstGeom>
        </p:spPr>
      </p:pic>
    </p:spTree>
    <p:extLst>
      <p:ext uri="{BB962C8B-B14F-4D97-AF65-F5344CB8AC3E}">
        <p14:creationId xmlns:p14="http://schemas.microsoft.com/office/powerpoint/2010/main" val="3318504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78" y="762000"/>
            <a:ext cx="7886700" cy="994172"/>
          </a:xfrm>
        </p:spPr>
        <p:txBody>
          <a:bodyPr>
            <a:normAutofit/>
          </a:bodyPr>
          <a:lstStyle/>
          <a:p>
            <a:pPr algn="ctr"/>
            <a:r>
              <a:rPr lang="en-US" sz="4950" b="1" dirty="0">
                <a:effectLst>
                  <a:outerShdw blurRad="38100" dist="38100" dir="2700000" algn="tl">
                    <a:srgbClr val="000000">
                      <a:alpha val="43137"/>
                    </a:srgbClr>
                  </a:outerShdw>
                </a:effectLst>
              </a:rPr>
              <a:t>QUESTIONS?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7767" y="4777141"/>
            <a:ext cx="1095164" cy="810702"/>
          </a:xfrm>
          <a:prstGeom prst="rect">
            <a:avLst/>
          </a:prstGeom>
        </p:spPr>
      </p:pic>
    </p:spTree>
    <p:extLst>
      <p:ext uri="{BB962C8B-B14F-4D97-AF65-F5344CB8AC3E}">
        <p14:creationId xmlns:p14="http://schemas.microsoft.com/office/powerpoint/2010/main" val="1425849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487362"/>
          </a:xfrm>
        </p:spPr>
        <p:txBody>
          <a:bodyPr>
            <a:normAutofit/>
          </a:bodyPr>
          <a:lstStyle/>
          <a:p>
            <a:r>
              <a:rPr lang="en-US" sz="2400" dirty="0" smtClean="0"/>
              <a:t>Evergreen Commons OSRD</a:t>
            </a:r>
            <a:endParaRPr lang="en-US" sz="2400"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114800" y="76200"/>
            <a:ext cx="4648200" cy="6015038"/>
          </a:xfrm>
        </p:spPr>
      </p:pic>
    </p:spTree>
    <p:extLst>
      <p:ext uri="{BB962C8B-B14F-4D97-AF65-F5344CB8AC3E}">
        <p14:creationId xmlns:p14="http://schemas.microsoft.com/office/powerpoint/2010/main" val="3592553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609600"/>
          </a:xfrm>
        </p:spPr>
        <p:txBody>
          <a:bodyPr>
            <a:normAutofit/>
          </a:bodyPr>
          <a:lstStyle/>
          <a:p>
            <a:r>
              <a:rPr lang="en-US" sz="2400" dirty="0" smtClean="0"/>
              <a:t>Meetings and Literature Review</a:t>
            </a:r>
            <a:endParaRPr lang="en-US" sz="2400" dirty="0"/>
          </a:p>
        </p:txBody>
      </p:sp>
      <p:sp>
        <p:nvSpPr>
          <p:cNvPr id="3" name="Content Placeholder 2"/>
          <p:cNvSpPr>
            <a:spLocks noGrp="1"/>
          </p:cNvSpPr>
          <p:nvPr>
            <p:ph idx="4294967295"/>
          </p:nvPr>
        </p:nvSpPr>
        <p:spPr>
          <a:xfrm>
            <a:off x="0" y="762000"/>
            <a:ext cx="8229600" cy="5715000"/>
          </a:xfrm>
        </p:spPr>
        <p:txBody>
          <a:bodyPr>
            <a:normAutofit lnSpcReduction="10000"/>
          </a:bodyPr>
          <a:lstStyle/>
          <a:p>
            <a:r>
              <a:rPr lang="en-US" sz="2000" dirty="0" smtClean="0"/>
              <a:t>NGI met with representatives of Newburyport</a:t>
            </a:r>
          </a:p>
          <a:p>
            <a:pPr lvl="1"/>
            <a:r>
              <a:rPr lang="en-US" sz="1600" dirty="0" smtClean="0"/>
              <a:t>Director of Public Services</a:t>
            </a:r>
          </a:p>
          <a:p>
            <a:pPr lvl="1"/>
            <a:r>
              <a:rPr lang="en-US" sz="1600" dirty="0" smtClean="0"/>
              <a:t>Director of Planning</a:t>
            </a:r>
          </a:p>
          <a:p>
            <a:pPr lvl="1"/>
            <a:r>
              <a:rPr lang="en-US" sz="1600" dirty="0" smtClean="0"/>
              <a:t>City Engineer</a:t>
            </a:r>
          </a:p>
          <a:p>
            <a:pPr lvl="1"/>
            <a:r>
              <a:rPr lang="en-US" sz="1600" dirty="0" smtClean="0"/>
              <a:t>Water Superintendent</a:t>
            </a:r>
          </a:p>
          <a:p>
            <a:pPr lvl="1"/>
            <a:r>
              <a:rPr lang="en-US" sz="1600" dirty="0" smtClean="0"/>
              <a:t>Water Operators</a:t>
            </a:r>
          </a:p>
          <a:p>
            <a:pPr lvl="1"/>
            <a:r>
              <a:rPr lang="en-US" sz="1600" dirty="0" smtClean="0"/>
              <a:t>City Engineering Consultant</a:t>
            </a:r>
          </a:p>
          <a:p>
            <a:r>
              <a:rPr lang="en-US" sz="2000" dirty="0" smtClean="0"/>
              <a:t>Literature Review</a:t>
            </a:r>
          </a:p>
          <a:p>
            <a:pPr lvl="1"/>
            <a:r>
              <a:rPr lang="en-US" sz="1600" dirty="0" smtClean="0"/>
              <a:t>United States Geological Survey Reports</a:t>
            </a:r>
          </a:p>
          <a:p>
            <a:pPr lvl="1"/>
            <a:r>
              <a:rPr lang="en-US" sz="1600" dirty="0" smtClean="0"/>
              <a:t>BSC Engineering Reports (1984)</a:t>
            </a:r>
          </a:p>
          <a:p>
            <a:pPr lvl="1"/>
            <a:r>
              <a:rPr lang="en-US" sz="1600" dirty="0" smtClean="0"/>
              <a:t>Lally Engineering Report (1985)</a:t>
            </a:r>
          </a:p>
          <a:p>
            <a:pPr lvl="1"/>
            <a:r>
              <a:rPr lang="en-US" sz="1600" dirty="0" smtClean="0"/>
              <a:t>TEEM Zone II Delineation Report (1999)</a:t>
            </a:r>
          </a:p>
          <a:p>
            <a:pPr lvl="1"/>
            <a:r>
              <a:rPr lang="en-US" sz="1600" dirty="0" smtClean="0"/>
              <a:t>Newburyport 2015 Annual Statistical Report</a:t>
            </a:r>
          </a:p>
          <a:p>
            <a:pPr lvl="1"/>
            <a:r>
              <a:rPr lang="en-US" sz="1600" dirty="0" smtClean="0"/>
              <a:t>Newburyport 2015 Consumer Confidence Report</a:t>
            </a:r>
          </a:p>
          <a:p>
            <a:pPr lvl="1"/>
            <a:r>
              <a:rPr lang="en-US" sz="1600" dirty="0" smtClean="0"/>
              <a:t>MA Department of Environmental Protection Water Quality Database</a:t>
            </a:r>
          </a:p>
          <a:p>
            <a:r>
              <a:rPr lang="en-US" sz="2000" dirty="0" smtClean="0"/>
              <a:t>Field Investigation</a:t>
            </a:r>
          </a:p>
          <a:p>
            <a:pPr lvl="1"/>
            <a:r>
              <a:rPr lang="en-US" sz="1600" dirty="0" smtClean="0"/>
              <a:t>Installed 8 borings/7 Wells and collected soil samples</a:t>
            </a:r>
          </a:p>
          <a:p>
            <a:pPr lvl="1"/>
            <a:r>
              <a:rPr lang="en-US" sz="1600" dirty="0" smtClean="0"/>
              <a:t>Measured water levels in 6 existing monitoring wells on City property, 7 new wells, 2 irrigation wells and an existing monitoring well on the golf course property</a:t>
            </a:r>
          </a:p>
          <a:p>
            <a:pPr lvl="1"/>
            <a:endParaRPr lang="en-US" sz="1200" dirty="0" smtClean="0"/>
          </a:p>
          <a:p>
            <a:endParaRPr lang="en-US" sz="2000" dirty="0" smtClean="0"/>
          </a:p>
        </p:txBody>
      </p:sp>
    </p:spTree>
    <p:extLst>
      <p:ext uri="{BB962C8B-B14F-4D97-AF65-F5344CB8AC3E}">
        <p14:creationId xmlns:p14="http://schemas.microsoft.com/office/powerpoint/2010/main" val="3962134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639762"/>
          </a:xfrm>
        </p:spPr>
        <p:txBody>
          <a:bodyPr>
            <a:normAutofit/>
          </a:bodyPr>
          <a:lstStyle/>
          <a:p>
            <a:r>
              <a:rPr lang="en-US" sz="2400" dirty="0" smtClean="0"/>
              <a:t>Existing Conditions</a:t>
            </a:r>
            <a:endParaRPr lang="en-US" sz="2400" dirty="0"/>
          </a:p>
        </p:txBody>
      </p:sp>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295400" y="1600200"/>
            <a:ext cx="6216650" cy="4022725"/>
          </a:xfrm>
        </p:spPr>
      </p:pic>
    </p:spTree>
    <p:extLst>
      <p:ext uri="{BB962C8B-B14F-4D97-AF65-F5344CB8AC3E}">
        <p14:creationId xmlns:p14="http://schemas.microsoft.com/office/powerpoint/2010/main" val="1114316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298" y="1301777"/>
            <a:ext cx="7630298" cy="2674620"/>
          </a:xfrm>
        </p:spPr>
        <p:txBody>
          <a:bodyPr>
            <a:normAutofit/>
          </a:bodyPr>
          <a:lstStyle/>
          <a:p>
            <a:r>
              <a:rPr lang="en-US" sz="4950" dirty="0">
                <a:effectLst>
                  <a:outerShdw blurRad="38100" dist="38100" dir="2700000" algn="tl">
                    <a:srgbClr val="000000">
                      <a:alpha val="43137"/>
                    </a:srgbClr>
                  </a:outerShdw>
                </a:effectLst>
              </a:rPr>
              <a:t>18 Boyd Drive Project</a:t>
            </a:r>
            <a:br>
              <a:rPr lang="en-US" sz="4950" dirty="0">
                <a:effectLst>
                  <a:outerShdw blurRad="38100" dist="38100" dir="2700000" algn="tl">
                    <a:srgbClr val="000000">
                      <a:alpha val="43137"/>
                    </a:srgbClr>
                  </a:outerShdw>
                </a:effectLst>
              </a:rPr>
            </a:br>
            <a:r>
              <a:rPr lang="en-US" sz="4950" dirty="0">
                <a:effectLst>
                  <a:outerShdw blurRad="38100" dist="38100" dir="2700000" algn="tl">
                    <a:srgbClr val="000000">
                      <a:alpha val="43137"/>
                    </a:srgbClr>
                  </a:outerShdw>
                </a:effectLst>
              </a:rPr>
              <a:t>Newburyport, Massachusetts</a:t>
            </a:r>
          </a:p>
        </p:txBody>
      </p:sp>
      <p:sp>
        <p:nvSpPr>
          <p:cNvPr id="3" name="Subtitle 2"/>
          <p:cNvSpPr>
            <a:spLocks noGrp="1"/>
          </p:cNvSpPr>
          <p:nvPr>
            <p:ph type="subTitle" idx="1"/>
          </p:nvPr>
        </p:nvSpPr>
        <p:spPr>
          <a:xfrm>
            <a:off x="767944" y="3976397"/>
            <a:ext cx="6858000" cy="1241822"/>
          </a:xfrm>
        </p:spPr>
        <p:txBody>
          <a:bodyPr/>
          <a:lstStyle/>
          <a:p>
            <a:r>
              <a:rPr lang="en-US" sz="2475" i="1" dirty="0"/>
              <a:t>Traffic impact and access study </a:t>
            </a:r>
            <a:r>
              <a:rPr lang="en-US" sz="2475" i="1" dirty="0" smtClean="0"/>
              <a:t>(TIAS)</a:t>
            </a:r>
            <a:endParaRPr lang="en-US" sz="2475" i="1" dirty="0"/>
          </a:p>
          <a:p>
            <a:r>
              <a:rPr lang="en-US" sz="1200" dirty="0"/>
              <a:t>September 21, 2016</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14844" y="5105400"/>
            <a:ext cx="1629156" cy="1205992"/>
          </a:xfrm>
          <a:prstGeom prst="rect">
            <a:avLst/>
          </a:prstGeom>
        </p:spPr>
      </p:pic>
    </p:spTree>
    <p:extLst>
      <p:ext uri="{BB962C8B-B14F-4D97-AF65-F5344CB8AC3E}">
        <p14:creationId xmlns:p14="http://schemas.microsoft.com/office/powerpoint/2010/main" val="3684709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563562"/>
          </a:xfrm>
        </p:spPr>
        <p:txBody>
          <a:bodyPr>
            <a:normAutofit/>
          </a:bodyPr>
          <a:lstStyle/>
          <a:p>
            <a:r>
              <a:rPr lang="en-US" sz="2400" dirty="0" smtClean="0"/>
              <a:t>Summary of Findings</a:t>
            </a:r>
            <a:endParaRPr lang="en-US" sz="2400" dirty="0"/>
          </a:p>
        </p:txBody>
      </p:sp>
      <p:sp>
        <p:nvSpPr>
          <p:cNvPr id="3" name="Content Placeholder 2"/>
          <p:cNvSpPr>
            <a:spLocks noGrp="1"/>
          </p:cNvSpPr>
          <p:nvPr>
            <p:ph idx="4294967295"/>
          </p:nvPr>
        </p:nvSpPr>
        <p:spPr>
          <a:xfrm>
            <a:off x="0" y="838200"/>
            <a:ext cx="8229600" cy="5486400"/>
          </a:xfrm>
        </p:spPr>
        <p:txBody>
          <a:bodyPr>
            <a:normAutofit lnSpcReduction="10000"/>
          </a:bodyPr>
          <a:lstStyle/>
          <a:p>
            <a:r>
              <a:rPr lang="en-US" sz="2000" dirty="0" smtClean="0"/>
              <a:t>Site is 36.4 acres and is currently the site of a 9 hole public golf course</a:t>
            </a:r>
          </a:p>
          <a:p>
            <a:r>
              <a:rPr lang="en-US" sz="2000" dirty="0" smtClean="0"/>
              <a:t>Proposed 38 lot OSRD served by City water and sewer</a:t>
            </a:r>
          </a:p>
          <a:p>
            <a:r>
              <a:rPr lang="en-US" sz="2000" dirty="0" smtClean="0"/>
              <a:t>Newburyport Well No. 2 is located 758 feet northeast of the project</a:t>
            </a:r>
          </a:p>
          <a:p>
            <a:r>
              <a:rPr lang="en-US" sz="2000" dirty="0" smtClean="0"/>
              <a:t>The site is within the Zone II Recharge Area of Well No. 2</a:t>
            </a:r>
          </a:p>
          <a:p>
            <a:r>
              <a:rPr lang="en-US" sz="2000" dirty="0" smtClean="0"/>
              <a:t>Currently the water quality of Well No. 2 is good, no VOCs or SOCs detected</a:t>
            </a:r>
          </a:p>
          <a:p>
            <a:r>
              <a:rPr lang="en-US" sz="2000" dirty="0" smtClean="0"/>
              <a:t>Yield of Well No. 2 is 408 gpm but it is operated at 225 gpm (0.324 MGD)</a:t>
            </a:r>
          </a:p>
          <a:p>
            <a:r>
              <a:rPr lang="en-US" sz="2000" dirty="0" smtClean="0"/>
              <a:t>Subsurface investigation revealed the following information</a:t>
            </a:r>
          </a:p>
          <a:p>
            <a:pPr lvl="1"/>
            <a:r>
              <a:rPr lang="en-US" sz="1600" dirty="0" smtClean="0"/>
              <a:t>Site is underlain by deposits of sand and gravel of Pleistocene Age (Glacial Outwash)</a:t>
            </a:r>
          </a:p>
          <a:p>
            <a:pPr lvl="1"/>
            <a:r>
              <a:rPr lang="en-US" sz="1600" dirty="0" smtClean="0"/>
              <a:t>No evidence of a thick loam or clay layer on the surface of the site identified</a:t>
            </a:r>
          </a:p>
          <a:p>
            <a:pPr lvl="1"/>
            <a:r>
              <a:rPr lang="en-US" sz="1600" dirty="0" smtClean="0"/>
              <a:t>Average depth to water on site is 11.96 feet below ground surface</a:t>
            </a:r>
          </a:p>
          <a:p>
            <a:pPr lvl="1"/>
            <a:r>
              <a:rPr lang="en-US" sz="1600" dirty="0" smtClean="0"/>
              <a:t>Confirmed the presence of a bedrock high identified by BSC Engineering (1984)</a:t>
            </a:r>
          </a:p>
          <a:p>
            <a:r>
              <a:rPr lang="en-US" sz="2000" dirty="0" smtClean="0"/>
              <a:t>Potential Sources of Contamination in Zone II</a:t>
            </a:r>
          </a:p>
          <a:p>
            <a:pPr lvl="1"/>
            <a:r>
              <a:rPr lang="en-US" sz="1600" dirty="0" smtClean="0"/>
              <a:t>Evergreen Valley Golf Course</a:t>
            </a:r>
          </a:p>
          <a:p>
            <a:pPr lvl="1"/>
            <a:r>
              <a:rPr lang="en-US" sz="1600" dirty="0" smtClean="0"/>
              <a:t>I-95</a:t>
            </a:r>
          </a:p>
          <a:p>
            <a:pPr lvl="1"/>
            <a:r>
              <a:rPr lang="en-US" sz="1600" dirty="0" smtClean="0"/>
              <a:t>St. Mary’s Cemetery</a:t>
            </a:r>
          </a:p>
          <a:p>
            <a:pPr lvl="1"/>
            <a:r>
              <a:rPr lang="en-US" sz="1600" dirty="0" smtClean="0"/>
              <a:t>Gravel pits off Ferry Road</a:t>
            </a:r>
          </a:p>
          <a:p>
            <a:pPr lvl="1"/>
            <a:endParaRPr lang="en-US" sz="1600" dirty="0" smtClean="0"/>
          </a:p>
          <a:p>
            <a:endParaRPr lang="en-US" sz="2000" dirty="0"/>
          </a:p>
        </p:txBody>
      </p:sp>
    </p:spTree>
    <p:extLst>
      <p:ext uri="{BB962C8B-B14F-4D97-AF65-F5344CB8AC3E}">
        <p14:creationId xmlns:p14="http://schemas.microsoft.com/office/powerpoint/2010/main" val="2039262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a:bodyPr>
          <a:lstStyle/>
          <a:p>
            <a:r>
              <a:rPr lang="en-US" sz="2400" dirty="0" smtClean="0"/>
              <a:t>TEEM Zone II Recharge Area Delineation (1999)</a:t>
            </a:r>
            <a:endParaRPr lang="en-US" sz="24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767" b="49972"/>
          <a:stretch/>
        </p:blipFill>
        <p:spPr>
          <a:xfrm>
            <a:off x="990600" y="787445"/>
            <a:ext cx="6563034" cy="5384755"/>
          </a:xfrm>
        </p:spPr>
      </p:pic>
    </p:spTree>
    <p:extLst>
      <p:ext uri="{BB962C8B-B14F-4D97-AF65-F5344CB8AC3E}">
        <p14:creationId xmlns:p14="http://schemas.microsoft.com/office/powerpoint/2010/main" val="1281546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400" dirty="0" smtClean="0"/>
              <a:t>Groundwater Contour Map</a:t>
            </a:r>
            <a:endParaRPr lang="en-US" sz="24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408" y="904828"/>
            <a:ext cx="9082592" cy="5876972"/>
          </a:xfrm>
        </p:spPr>
      </p:pic>
    </p:spTree>
    <p:extLst>
      <p:ext uri="{BB962C8B-B14F-4D97-AF65-F5344CB8AC3E}">
        <p14:creationId xmlns:p14="http://schemas.microsoft.com/office/powerpoint/2010/main" val="2572429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smtClean="0"/>
              <a:t>Current Water Quality</a:t>
            </a:r>
            <a:endParaRPr lang="en-US" sz="24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761" t="8418" r="6318" b="9325"/>
          <a:stretch/>
        </p:blipFill>
        <p:spPr>
          <a:xfrm>
            <a:off x="457201" y="838201"/>
            <a:ext cx="7543799" cy="5454502"/>
          </a:xfrm>
        </p:spPr>
      </p:pic>
    </p:spTree>
    <p:extLst>
      <p:ext uri="{BB962C8B-B14F-4D97-AF65-F5344CB8AC3E}">
        <p14:creationId xmlns:p14="http://schemas.microsoft.com/office/powerpoint/2010/main" val="2170604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Wellhead Protection Measures</a:t>
            </a:r>
            <a:endParaRPr lang="en-US" sz="2400" dirty="0"/>
          </a:p>
        </p:txBody>
      </p:sp>
      <p:sp>
        <p:nvSpPr>
          <p:cNvPr id="3" name="Content Placeholder 2"/>
          <p:cNvSpPr>
            <a:spLocks noGrp="1"/>
          </p:cNvSpPr>
          <p:nvPr>
            <p:ph idx="1"/>
          </p:nvPr>
        </p:nvSpPr>
        <p:spPr/>
        <p:txBody>
          <a:bodyPr>
            <a:normAutofit fontScale="92500"/>
          </a:bodyPr>
          <a:lstStyle/>
          <a:p>
            <a:r>
              <a:rPr lang="en-US" sz="2000" dirty="0" smtClean="0"/>
              <a:t>Zone II is protected by a Wellhead Protection Zoning Ordinance adopted in 1998</a:t>
            </a:r>
          </a:p>
          <a:p>
            <a:r>
              <a:rPr lang="en-US" sz="2000" dirty="0" smtClean="0"/>
              <a:t>The Ordinance complies with 310 CMR 22.000 (water supply regulations)</a:t>
            </a:r>
          </a:p>
          <a:p>
            <a:r>
              <a:rPr lang="en-US" sz="2000" dirty="0" smtClean="0"/>
              <a:t>The Ordinance prohibits land uses that potentially threaten water supplies</a:t>
            </a:r>
          </a:p>
          <a:p>
            <a:pPr lvl="1"/>
            <a:r>
              <a:rPr lang="en-US" sz="1600" dirty="0" smtClean="0"/>
              <a:t>No landfills, gas stations, truck terminals, bulk storage of petroleum products, junk yards, sludge landfills, septic systems greater than one acre density, and other uses</a:t>
            </a:r>
          </a:p>
          <a:p>
            <a:r>
              <a:rPr lang="en-US" sz="2000" dirty="0" smtClean="0"/>
              <a:t>The project as proposed is allowed in the Wellhead Protection District</a:t>
            </a:r>
          </a:p>
          <a:p>
            <a:r>
              <a:rPr lang="en-US" sz="2000" dirty="0" smtClean="0"/>
              <a:t>Well offsets</a:t>
            </a:r>
          </a:p>
          <a:p>
            <a:pPr lvl="1"/>
            <a:r>
              <a:rPr lang="en-US" sz="1600" dirty="0" smtClean="0"/>
              <a:t>758 feet from Well 2 to the site</a:t>
            </a:r>
          </a:p>
          <a:p>
            <a:pPr lvl="1"/>
            <a:r>
              <a:rPr lang="en-US" sz="1600" dirty="0" smtClean="0"/>
              <a:t>358 feet from Well 2 to Boyd Drive</a:t>
            </a:r>
          </a:p>
          <a:p>
            <a:pPr lvl="1"/>
            <a:r>
              <a:rPr lang="en-US" sz="1600" dirty="0" smtClean="0"/>
              <a:t>351 feet from Well 2 to Briggs Avenue</a:t>
            </a:r>
          </a:p>
          <a:p>
            <a:pPr lvl="1"/>
            <a:r>
              <a:rPr lang="en-US" sz="1600" dirty="0" smtClean="0"/>
              <a:t>280 feet from Well 2 to Ferry Road</a:t>
            </a:r>
            <a:endParaRPr lang="en-US" sz="1600" dirty="0"/>
          </a:p>
        </p:txBody>
      </p:sp>
    </p:spTree>
    <p:extLst>
      <p:ext uri="{BB962C8B-B14F-4D97-AF65-F5344CB8AC3E}">
        <p14:creationId xmlns:p14="http://schemas.microsoft.com/office/powerpoint/2010/main" val="408080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33400"/>
            <a:ext cx="9109157" cy="6073193"/>
          </a:xfrm>
        </p:spPr>
      </p:pic>
    </p:spTree>
    <p:extLst>
      <p:ext uri="{BB962C8B-B14F-4D97-AF65-F5344CB8AC3E}">
        <p14:creationId xmlns:p14="http://schemas.microsoft.com/office/powerpoint/2010/main" val="554943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r>
              <a:rPr lang="en-US" sz="2400" dirty="0" smtClean="0"/>
              <a:t>Proposed Site Conditions Plan</a:t>
            </a:r>
            <a:endParaRPr lang="en-US" sz="24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54134"/>
            <a:ext cx="9067800" cy="5867400"/>
          </a:xfrm>
        </p:spPr>
      </p:pic>
    </p:spTree>
    <p:extLst>
      <p:ext uri="{BB962C8B-B14F-4D97-AF65-F5344CB8AC3E}">
        <p14:creationId xmlns:p14="http://schemas.microsoft.com/office/powerpoint/2010/main" val="4237267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563562"/>
          </a:xfrm>
        </p:spPr>
        <p:txBody>
          <a:bodyPr>
            <a:normAutofit/>
          </a:bodyPr>
          <a:lstStyle/>
          <a:p>
            <a:r>
              <a:rPr lang="en-US" sz="2400" dirty="0" smtClean="0"/>
              <a:t>Projected Development Impacts</a:t>
            </a:r>
            <a:endParaRPr lang="en-US" sz="2400" dirty="0"/>
          </a:p>
        </p:txBody>
      </p:sp>
      <p:sp>
        <p:nvSpPr>
          <p:cNvPr id="3" name="Content Placeholder 2"/>
          <p:cNvSpPr>
            <a:spLocks noGrp="1"/>
          </p:cNvSpPr>
          <p:nvPr>
            <p:ph idx="4294967295"/>
          </p:nvPr>
        </p:nvSpPr>
        <p:spPr>
          <a:xfrm>
            <a:off x="0" y="1143000"/>
            <a:ext cx="8229600" cy="4983163"/>
          </a:xfrm>
        </p:spPr>
        <p:txBody>
          <a:bodyPr>
            <a:normAutofit lnSpcReduction="10000"/>
          </a:bodyPr>
          <a:lstStyle/>
          <a:p>
            <a:r>
              <a:rPr lang="en-US" sz="2000" dirty="0" smtClean="0"/>
              <a:t>Elimination of an Identified Potential Source of Contamination in Zone II (Evergreen Valley Golf Course)</a:t>
            </a:r>
          </a:p>
          <a:p>
            <a:r>
              <a:rPr lang="en-US" sz="2000" dirty="0" smtClean="0"/>
              <a:t>Addition of up to 9.1 acres of lawn (62% reduction in maintained turf)</a:t>
            </a:r>
          </a:p>
          <a:p>
            <a:r>
              <a:rPr lang="en-US" sz="2000" dirty="0" smtClean="0"/>
              <a:t>Proposed use of a single professional lawn care contractor for all lawns</a:t>
            </a:r>
          </a:p>
          <a:p>
            <a:r>
              <a:rPr lang="en-US" sz="2000" dirty="0" smtClean="0"/>
              <a:t>Addition of 1.4 acres of road (8% increase in roadway in Zone II East)</a:t>
            </a:r>
          </a:p>
          <a:p>
            <a:r>
              <a:rPr lang="en-US" sz="2000" dirty="0" smtClean="0"/>
              <a:t>Stormwater management system in compliance with MADEP Standards for Zone II</a:t>
            </a:r>
          </a:p>
          <a:p>
            <a:r>
              <a:rPr lang="en-US" sz="2000" dirty="0" smtClean="0"/>
              <a:t>Projected 8% increase in sodium in Well No. 2 from an average of 26.6 mg/L to 28.7 mg/L – still below standard of 250 mg/L</a:t>
            </a:r>
          </a:p>
          <a:p>
            <a:r>
              <a:rPr lang="en-US" sz="2000" dirty="0" smtClean="0"/>
              <a:t>Elimination of two existing irrigation wells that pump 60,000 gpd during the irrigation season</a:t>
            </a:r>
          </a:p>
          <a:p>
            <a:r>
              <a:rPr lang="en-US" sz="2000" dirty="0" smtClean="0"/>
              <a:t>The proposed development will not affect the ability of Newburyport to replace or expand Well No. 2</a:t>
            </a:r>
          </a:p>
          <a:p>
            <a:r>
              <a:rPr lang="en-US" sz="2000" dirty="0" smtClean="0"/>
              <a:t>The proposed development complies with Wellhead Protection Ordinance</a:t>
            </a:r>
          </a:p>
          <a:p>
            <a:pPr marL="0" indent="0">
              <a:buNone/>
            </a:pPr>
            <a:endParaRPr lang="en-US" sz="2000" dirty="0" smtClean="0"/>
          </a:p>
          <a:p>
            <a:endParaRPr lang="en-US" sz="2000" dirty="0"/>
          </a:p>
        </p:txBody>
      </p:sp>
    </p:spTree>
    <p:extLst>
      <p:ext uri="{BB962C8B-B14F-4D97-AF65-F5344CB8AC3E}">
        <p14:creationId xmlns:p14="http://schemas.microsoft.com/office/powerpoint/2010/main" val="3098587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7258" y="457200"/>
            <a:ext cx="8960646" cy="5973765"/>
          </a:xfrm>
        </p:spPr>
      </p:pic>
    </p:spTree>
    <p:extLst>
      <p:ext uri="{BB962C8B-B14F-4D97-AF65-F5344CB8AC3E}">
        <p14:creationId xmlns:p14="http://schemas.microsoft.com/office/powerpoint/2010/main" val="81139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7577"/>
            <a:ext cx="8081248" cy="6287023"/>
          </a:xfrm>
        </p:spPr>
      </p:pic>
    </p:spTree>
    <p:extLst>
      <p:ext uri="{BB962C8B-B14F-4D97-AF65-F5344CB8AC3E}">
        <p14:creationId xmlns:p14="http://schemas.microsoft.com/office/powerpoint/2010/main" val="3334159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86" y="869820"/>
            <a:ext cx="8153400" cy="5454958"/>
          </a:xfrm>
          <a:prstGeom prst="rect">
            <a:avLst/>
          </a:prstGeom>
        </p:spPr>
      </p:pic>
      <p:pic>
        <p:nvPicPr>
          <p:cNvPr id="5" name="Picture 4"/>
          <p:cNvPicPr>
            <a:picLocks noChangeAspect="1"/>
          </p:cNvPicPr>
          <p:nvPr/>
        </p:nvPicPr>
        <p:blipFill>
          <a:blip r:embed="rId4"/>
          <a:stretch>
            <a:fillRect/>
          </a:stretch>
        </p:blipFill>
        <p:spPr>
          <a:xfrm>
            <a:off x="8385334" y="5778054"/>
            <a:ext cx="721655" cy="533661"/>
          </a:xfrm>
          <a:prstGeom prst="rect">
            <a:avLst/>
          </a:prstGeom>
        </p:spPr>
      </p:pic>
      <p:sp>
        <p:nvSpPr>
          <p:cNvPr id="6" name="TextBox 5"/>
          <p:cNvSpPr txBox="1"/>
          <p:nvPr/>
        </p:nvSpPr>
        <p:spPr>
          <a:xfrm>
            <a:off x="3733800" y="228600"/>
            <a:ext cx="2045945"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Study Area</a:t>
            </a:r>
          </a:p>
        </p:txBody>
      </p:sp>
    </p:spTree>
    <p:extLst>
      <p:ext uri="{BB962C8B-B14F-4D97-AF65-F5344CB8AC3E}">
        <p14:creationId xmlns:p14="http://schemas.microsoft.com/office/powerpoint/2010/main" val="617123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09472" cy="6072982"/>
          </a:xfrm>
        </p:spPr>
      </p:pic>
    </p:spTree>
    <p:extLst>
      <p:ext uri="{BB962C8B-B14F-4D97-AF65-F5344CB8AC3E}">
        <p14:creationId xmlns:p14="http://schemas.microsoft.com/office/powerpoint/2010/main" val="2771759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0800" y="381000"/>
            <a:ext cx="3635375" cy="579437"/>
          </a:xfrm>
          <a:solidFill>
            <a:schemeClr val="bg1"/>
          </a:solidFill>
        </p:spPr>
        <p:txBody>
          <a:bodyPr>
            <a:normAutofit fontScale="90000"/>
          </a:bodyPr>
          <a:lstStyle/>
          <a:p>
            <a:pPr algn="ctr"/>
            <a:r>
              <a:rPr lang="en-US" sz="4050" b="1" dirty="0">
                <a:effectLst>
                  <a:outerShdw blurRad="38100" dist="38100" dir="2700000" algn="tl">
                    <a:srgbClr val="000000">
                      <a:alpha val="43137"/>
                    </a:srgbClr>
                  </a:outerShdw>
                </a:effectLst>
              </a:rPr>
              <a:t>OVERVIEW</a:t>
            </a:r>
          </a:p>
        </p:txBody>
      </p:sp>
      <p:sp>
        <p:nvSpPr>
          <p:cNvPr id="3" name="TextBox 2"/>
          <p:cNvSpPr txBox="1"/>
          <p:nvPr/>
        </p:nvSpPr>
        <p:spPr>
          <a:xfrm>
            <a:off x="475552" y="1905000"/>
            <a:ext cx="3673506"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b="1" dirty="0"/>
              <a:t>David Giangrande, M.S., P.E.</a:t>
            </a:r>
          </a:p>
        </p:txBody>
      </p:sp>
      <p:sp>
        <p:nvSpPr>
          <p:cNvPr id="4" name="TextBox 3"/>
          <p:cNvSpPr txBox="1"/>
          <p:nvPr/>
        </p:nvSpPr>
        <p:spPr>
          <a:xfrm>
            <a:off x="475552" y="2889059"/>
            <a:ext cx="3297378" cy="415498"/>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100" b="1" dirty="0"/>
              <a:t>Traffic Impact Guidelines</a:t>
            </a:r>
          </a:p>
        </p:txBody>
      </p:sp>
      <p:pic>
        <p:nvPicPr>
          <p:cNvPr id="6" name="Picture 5"/>
          <p:cNvPicPr>
            <a:picLocks noChangeAspect="1"/>
          </p:cNvPicPr>
          <p:nvPr/>
        </p:nvPicPr>
        <p:blipFill>
          <a:blip r:embed="rId4"/>
          <a:stretch>
            <a:fillRect/>
          </a:stretch>
        </p:blipFill>
        <p:spPr>
          <a:xfrm>
            <a:off x="8001000" y="5486400"/>
            <a:ext cx="1143000" cy="845244"/>
          </a:xfrm>
          <a:prstGeom prst="rect">
            <a:avLst/>
          </a:prstGeom>
        </p:spPr>
      </p:pic>
    </p:spTree>
    <p:extLst>
      <p:ext uri="{BB962C8B-B14F-4D97-AF65-F5344CB8AC3E}">
        <p14:creationId xmlns:p14="http://schemas.microsoft.com/office/powerpoint/2010/main" val="1552006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64132"/>
            <a:ext cx="7543800" cy="1088068"/>
          </a:xfrm>
        </p:spPr>
        <p:txBody>
          <a:bodyPr>
            <a:normAutofit/>
          </a:bodyPr>
          <a:lstStyle/>
          <a:p>
            <a:pPr algn="ctr"/>
            <a:r>
              <a:rPr lang="en-US" sz="3600" b="1" dirty="0">
                <a:effectLst>
                  <a:outerShdw blurRad="38100" dist="38100" dir="2700000" algn="tl">
                    <a:srgbClr val="000000">
                      <a:alpha val="43137"/>
                    </a:srgbClr>
                  </a:outerShdw>
                </a:effectLst>
              </a:rPr>
              <a:t>Data Collection</a:t>
            </a:r>
          </a:p>
        </p:txBody>
      </p:sp>
      <p:sp>
        <p:nvSpPr>
          <p:cNvPr id="5" name="TextBox 4"/>
          <p:cNvSpPr txBox="1"/>
          <p:nvPr/>
        </p:nvSpPr>
        <p:spPr>
          <a:xfrm>
            <a:off x="687036" y="2215736"/>
            <a:ext cx="4662551" cy="2054409"/>
          </a:xfrm>
          <a:prstGeom prst="rect">
            <a:avLst/>
          </a:prstGeom>
          <a:noFill/>
        </p:spPr>
        <p:txBody>
          <a:bodyPr wrap="square" rtlCol="0">
            <a:spAutoFit/>
          </a:bodyPr>
          <a:lstStyle/>
          <a:p>
            <a:r>
              <a:rPr lang="en-US" b="1" dirty="0"/>
              <a:t>Study Intersections:</a:t>
            </a:r>
          </a:p>
          <a:p>
            <a:endParaRPr lang="en-US" sz="1500" b="1" dirty="0"/>
          </a:p>
          <a:p>
            <a:pPr marL="214313" indent="-214313">
              <a:buFont typeface="Arial" panose="020B0604020202020204" pitchFamily="34" charset="0"/>
              <a:buChar char="•"/>
            </a:pPr>
            <a:r>
              <a:rPr lang="en-US" sz="1350" dirty="0"/>
              <a:t>Ferry Road and Elmira Avenue</a:t>
            </a:r>
          </a:p>
          <a:p>
            <a:endParaRPr lang="en-US" sz="1350" dirty="0"/>
          </a:p>
          <a:p>
            <a:pPr marL="214313" indent="-214313">
              <a:buFont typeface="Arial" panose="020B0604020202020204" pitchFamily="34" charset="0"/>
              <a:buChar char="•"/>
            </a:pPr>
            <a:r>
              <a:rPr lang="en-US" sz="1350" dirty="0"/>
              <a:t>Ferry Road and Boyd Drive</a:t>
            </a:r>
          </a:p>
          <a:p>
            <a:endParaRPr lang="en-US" sz="1350" dirty="0"/>
          </a:p>
          <a:p>
            <a:pPr marL="214313" indent="-214313">
              <a:buFont typeface="Arial" panose="020B0604020202020204" pitchFamily="34" charset="0"/>
              <a:buChar char="•"/>
            </a:pPr>
            <a:r>
              <a:rPr lang="en-US" sz="1350" dirty="0"/>
              <a:t>Ferry Road and </a:t>
            </a:r>
            <a:r>
              <a:rPr lang="en-US" sz="1350" dirty="0" err="1"/>
              <a:t>Spofford</a:t>
            </a:r>
            <a:r>
              <a:rPr lang="en-US" sz="1350" dirty="0"/>
              <a:t> Street</a:t>
            </a:r>
          </a:p>
          <a:p>
            <a:endParaRPr lang="en-US" sz="1350" dirty="0"/>
          </a:p>
          <a:p>
            <a:pPr marL="214313" indent="-214313">
              <a:buFont typeface="Arial" panose="020B0604020202020204" pitchFamily="34" charset="0"/>
              <a:buChar char="•"/>
            </a:pPr>
            <a:r>
              <a:rPr lang="en-US" sz="1350" dirty="0"/>
              <a:t>Ferry Road and Laurel Road</a:t>
            </a:r>
          </a:p>
        </p:txBody>
      </p:sp>
      <p:pic>
        <p:nvPicPr>
          <p:cNvPr id="10" name="Picture 9"/>
          <p:cNvPicPr>
            <a:picLocks noChangeAspect="1"/>
          </p:cNvPicPr>
          <p:nvPr/>
        </p:nvPicPr>
        <p:blipFill>
          <a:blip r:embed="rId3"/>
          <a:stretch>
            <a:fillRect/>
          </a:stretch>
        </p:blipFill>
        <p:spPr>
          <a:xfrm>
            <a:off x="8001000" y="5486400"/>
            <a:ext cx="1088231" cy="804742"/>
          </a:xfrm>
          <a:prstGeom prst="rect">
            <a:avLst/>
          </a:prstGeom>
        </p:spPr>
      </p:pic>
      <p:sp>
        <p:nvSpPr>
          <p:cNvPr id="14" name="TextBox 13"/>
          <p:cNvSpPr txBox="1"/>
          <p:nvPr/>
        </p:nvSpPr>
        <p:spPr>
          <a:xfrm>
            <a:off x="4512597" y="2215735"/>
            <a:ext cx="3900881" cy="2885405"/>
          </a:xfrm>
          <a:prstGeom prst="rect">
            <a:avLst/>
          </a:prstGeom>
          <a:noFill/>
        </p:spPr>
        <p:txBody>
          <a:bodyPr wrap="square" rtlCol="0">
            <a:spAutoFit/>
          </a:bodyPr>
          <a:lstStyle/>
          <a:p>
            <a:r>
              <a:rPr lang="en-US" b="1" dirty="0"/>
              <a:t>Collection Dates:</a:t>
            </a:r>
          </a:p>
          <a:p>
            <a:endParaRPr lang="en-US" sz="1500" b="1" dirty="0"/>
          </a:p>
          <a:p>
            <a:pPr marL="214313" indent="-214313">
              <a:buFont typeface="Arial" panose="020B0604020202020204" pitchFamily="34" charset="0"/>
              <a:buChar char="•"/>
            </a:pPr>
            <a:r>
              <a:rPr lang="en-US" sz="1350" dirty="0"/>
              <a:t>Automatic Traffic Recorder (ATR) placed on Boyd Drive east of Elmira Avenue from 6/7/2016 to 6/9/2016</a:t>
            </a:r>
          </a:p>
          <a:p>
            <a:endParaRPr lang="en-US" sz="1350" dirty="0"/>
          </a:p>
          <a:p>
            <a:pPr marL="214313" indent="-214313">
              <a:buFont typeface="Arial" panose="020B0604020202020204" pitchFamily="34" charset="0"/>
              <a:buChar char="•"/>
            </a:pPr>
            <a:r>
              <a:rPr lang="en-US" sz="1350" dirty="0"/>
              <a:t>Turning Movement Counts (TMCs) collected at Ferry Road/Elmira Avenue, Ferry Road/Boyd Drive, and Ferry Road/</a:t>
            </a:r>
            <a:r>
              <a:rPr lang="en-US" sz="1350" dirty="0" err="1"/>
              <a:t>Spofford</a:t>
            </a:r>
            <a:r>
              <a:rPr lang="en-US" sz="1350" dirty="0"/>
              <a:t> Street on 6/8/2016</a:t>
            </a:r>
          </a:p>
          <a:p>
            <a:endParaRPr lang="en-US" sz="1350" dirty="0"/>
          </a:p>
          <a:p>
            <a:pPr marL="214313" indent="-214313">
              <a:buFont typeface="Arial" panose="020B0604020202020204" pitchFamily="34" charset="0"/>
              <a:buChar char="•"/>
            </a:pPr>
            <a:r>
              <a:rPr lang="en-US" sz="1350" dirty="0"/>
              <a:t>TMCs collected at Ferry Road/Laurel Road on 8/25/2016</a:t>
            </a:r>
          </a:p>
        </p:txBody>
      </p:sp>
    </p:spTree>
    <p:extLst>
      <p:ext uri="{BB962C8B-B14F-4D97-AF65-F5344CB8AC3E}">
        <p14:creationId xmlns:p14="http://schemas.microsoft.com/office/powerpoint/2010/main" val="356276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5" y="930372"/>
            <a:ext cx="4258471" cy="4648831"/>
          </a:xfrm>
          <a:prstGeom prst="rect">
            <a:avLst/>
          </a:prstGeom>
        </p:spPr>
      </p:pic>
      <p:sp>
        <p:nvSpPr>
          <p:cNvPr id="8" name="TextBox 7"/>
          <p:cNvSpPr txBox="1"/>
          <p:nvPr/>
        </p:nvSpPr>
        <p:spPr>
          <a:xfrm>
            <a:off x="4309452" y="982490"/>
            <a:ext cx="3687484" cy="415498"/>
          </a:xfrm>
          <a:prstGeom prst="rect">
            <a:avLst/>
          </a:prstGeom>
          <a:noFill/>
        </p:spPr>
        <p:txBody>
          <a:bodyPr wrap="none" rtlCol="0">
            <a:spAutoFit/>
          </a:bodyPr>
          <a:lstStyle/>
          <a:p>
            <a:pPr algn="ctr"/>
            <a:r>
              <a:rPr lang="en-US" sz="2100" b="1" dirty="0">
                <a:effectLst>
                  <a:outerShdw blurRad="38100" dist="38100" dir="2700000" algn="tl">
                    <a:srgbClr val="000000">
                      <a:alpha val="43137"/>
                    </a:srgbClr>
                  </a:outerShdw>
                </a:effectLst>
              </a:rPr>
              <a:t>Trip Generation and Mode Split</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55780" y="4803093"/>
            <a:ext cx="1088221" cy="805562"/>
          </a:xfrm>
          <a:prstGeom prst="rect">
            <a:avLst/>
          </a:prstGeom>
        </p:spPr>
      </p:pic>
      <p:sp>
        <p:nvSpPr>
          <p:cNvPr id="4" name="TextBox 3"/>
          <p:cNvSpPr txBox="1"/>
          <p:nvPr/>
        </p:nvSpPr>
        <p:spPr>
          <a:xfrm>
            <a:off x="5139515" y="1503438"/>
            <a:ext cx="2027358" cy="1338828"/>
          </a:xfrm>
          <a:prstGeom prst="rect">
            <a:avLst/>
          </a:prstGeom>
          <a:noFill/>
        </p:spPr>
        <p:txBody>
          <a:bodyPr wrap="square" rtlCol="0">
            <a:spAutoFit/>
          </a:bodyPr>
          <a:lstStyle/>
          <a:p>
            <a:pPr marL="214313" indent="-214313">
              <a:buFont typeface="Arial" panose="020B0604020202020204" pitchFamily="34" charset="0"/>
              <a:buChar char="•"/>
            </a:pPr>
            <a:r>
              <a:rPr lang="en-US" sz="1350" dirty="0"/>
              <a:t>A 38-Unit Subdivision is expected to generate 36 trips during the morning peak hour and 44 trips during the evening peak hour</a:t>
            </a:r>
          </a:p>
        </p:txBody>
      </p:sp>
      <p:sp>
        <p:nvSpPr>
          <p:cNvPr id="12" name="TextBox 11"/>
          <p:cNvSpPr txBox="1"/>
          <p:nvPr/>
        </p:nvSpPr>
        <p:spPr>
          <a:xfrm>
            <a:off x="5184366" y="3682380"/>
            <a:ext cx="2016593" cy="1754326"/>
          </a:xfrm>
          <a:prstGeom prst="rect">
            <a:avLst/>
          </a:prstGeom>
          <a:noFill/>
        </p:spPr>
        <p:txBody>
          <a:bodyPr wrap="square" rtlCol="0">
            <a:spAutoFit/>
          </a:bodyPr>
          <a:lstStyle/>
          <a:p>
            <a:pPr marL="214313" indent="-214313">
              <a:buFont typeface="Arial" panose="020B0604020202020204" pitchFamily="34" charset="0"/>
              <a:buChar char="•"/>
            </a:pPr>
            <a:r>
              <a:rPr lang="en-US" sz="1350" dirty="0"/>
              <a:t>A 44-Unit Subdivision is expected to generate 41 trips during the morning peak hour and 51 trips during the evening peak hour</a:t>
            </a:r>
          </a:p>
          <a:p>
            <a:endParaRPr lang="en-US" sz="1350" dirty="0"/>
          </a:p>
        </p:txBody>
      </p:sp>
    </p:spTree>
    <p:extLst>
      <p:ext uri="{BB962C8B-B14F-4D97-AF65-F5344CB8AC3E}">
        <p14:creationId xmlns:p14="http://schemas.microsoft.com/office/powerpoint/2010/main" val="505795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1066800"/>
            <a:ext cx="3687484" cy="415498"/>
          </a:xfrm>
          <a:prstGeom prst="rect">
            <a:avLst/>
          </a:prstGeom>
          <a:noFill/>
        </p:spPr>
        <p:txBody>
          <a:bodyPr wrap="none" rtlCol="0">
            <a:spAutoFit/>
          </a:bodyPr>
          <a:lstStyle/>
          <a:p>
            <a:pPr algn="ctr"/>
            <a:r>
              <a:rPr lang="en-US" sz="2100" b="1" dirty="0">
                <a:effectLst>
                  <a:outerShdw blurRad="38100" dist="38100" dir="2700000" algn="tl">
                    <a:srgbClr val="000000">
                      <a:alpha val="43137"/>
                    </a:srgbClr>
                  </a:outerShdw>
                </a:effectLst>
              </a:rPr>
              <a:t>Trip Generation and Mode Split</a:t>
            </a:r>
          </a:p>
        </p:txBody>
      </p:sp>
      <p:pic>
        <p:nvPicPr>
          <p:cNvPr id="3" name="Picture 2"/>
          <p:cNvPicPr>
            <a:picLocks noChangeAspect="1"/>
          </p:cNvPicPr>
          <p:nvPr/>
        </p:nvPicPr>
        <p:blipFill>
          <a:blip r:embed="rId3"/>
          <a:stretch>
            <a:fillRect/>
          </a:stretch>
        </p:blipFill>
        <p:spPr>
          <a:xfrm>
            <a:off x="228600" y="1905000"/>
            <a:ext cx="5987621" cy="2952754"/>
          </a:xfrm>
          <a:prstGeom prst="rect">
            <a:avLst/>
          </a:prstGeom>
        </p:spPr>
      </p:pic>
      <p:sp>
        <p:nvSpPr>
          <p:cNvPr id="4" name="TextBox 3"/>
          <p:cNvSpPr txBox="1"/>
          <p:nvPr/>
        </p:nvSpPr>
        <p:spPr>
          <a:xfrm>
            <a:off x="6294733" y="2256271"/>
            <a:ext cx="2558321" cy="1962076"/>
          </a:xfrm>
          <a:prstGeom prst="rect">
            <a:avLst/>
          </a:prstGeom>
          <a:noFill/>
        </p:spPr>
        <p:txBody>
          <a:bodyPr wrap="square" rtlCol="0">
            <a:spAutoFit/>
          </a:bodyPr>
          <a:lstStyle/>
          <a:p>
            <a:pPr marL="214313" indent="-214313">
              <a:buFont typeface="Arial" panose="020B0604020202020204" pitchFamily="34" charset="0"/>
              <a:buChar char="•"/>
            </a:pPr>
            <a:r>
              <a:rPr lang="en-US" sz="1350" dirty="0"/>
              <a:t>“Journey to Work” data was collected from Census Tract 2682 in Newburyport</a:t>
            </a:r>
          </a:p>
          <a:p>
            <a:pPr marL="214313" indent="-214313">
              <a:buFont typeface="Arial" panose="020B0604020202020204" pitchFamily="34" charset="0"/>
              <a:buChar char="•"/>
            </a:pPr>
            <a:r>
              <a:rPr lang="en-US" sz="1350" dirty="0"/>
              <a:t>A conservative 95% vehicle-usage percentage was used for this project</a:t>
            </a:r>
          </a:p>
          <a:p>
            <a:pPr marL="214313" indent="-214313">
              <a:buFont typeface="Arial" panose="020B0604020202020204" pitchFamily="34" charset="0"/>
              <a:buChar char="•"/>
            </a:pPr>
            <a:r>
              <a:rPr lang="en-US" sz="1350" dirty="0"/>
              <a:t>An Average Vehicle Occupancy (AVO) of 1.1 was used for this project</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55779" y="5486400"/>
            <a:ext cx="1088221" cy="805562"/>
          </a:xfrm>
          <a:prstGeom prst="rect">
            <a:avLst/>
          </a:prstGeom>
        </p:spPr>
      </p:pic>
    </p:spTree>
    <p:extLst>
      <p:ext uri="{BB962C8B-B14F-4D97-AF65-F5344CB8AC3E}">
        <p14:creationId xmlns:p14="http://schemas.microsoft.com/office/powerpoint/2010/main" val="3629998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1800" y="0"/>
            <a:ext cx="380905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38-Unit Trip Distribution</a:t>
            </a:r>
          </a:p>
        </p:txBody>
      </p:sp>
      <p:pic>
        <p:nvPicPr>
          <p:cNvPr id="2" name="Picture 1"/>
          <p:cNvPicPr>
            <a:picLocks noChangeAspect="1"/>
          </p:cNvPicPr>
          <p:nvPr/>
        </p:nvPicPr>
        <p:blipFill>
          <a:blip r:embed="rId3"/>
          <a:stretch>
            <a:fillRect/>
          </a:stretch>
        </p:blipFill>
        <p:spPr>
          <a:xfrm>
            <a:off x="2361728" y="476905"/>
            <a:ext cx="5029200" cy="5784326"/>
          </a:xfrm>
          <a:prstGeom prst="rect">
            <a:avLst/>
          </a:prstGeom>
        </p:spPr>
      </p:pic>
      <p:pic>
        <p:nvPicPr>
          <p:cNvPr id="7" name="Picture 6"/>
          <p:cNvPicPr>
            <a:picLocks noChangeAspect="1"/>
          </p:cNvPicPr>
          <p:nvPr/>
        </p:nvPicPr>
        <p:blipFill>
          <a:blip r:embed="rId4"/>
          <a:stretch>
            <a:fillRect/>
          </a:stretch>
        </p:blipFill>
        <p:spPr>
          <a:xfrm>
            <a:off x="8382000" y="5727570"/>
            <a:ext cx="721655" cy="533661"/>
          </a:xfrm>
          <a:prstGeom prst="rect">
            <a:avLst/>
          </a:prstGeom>
        </p:spPr>
      </p:pic>
    </p:spTree>
    <p:extLst>
      <p:ext uri="{BB962C8B-B14F-4D97-AF65-F5344CB8AC3E}">
        <p14:creationId xmlns:p14="http://schemas.microsoft.com/office/powerpoint/2010/main" val="1959065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9649" y="152400"/>
            <a:ext cx="3228320"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38-Unit Project Trips</a:t>
            </a:r>
          </a:p>
        </p:txBody>
      </p:sp>
      <p:pic>
        <p:nvPicPr>
          <p:cNvPr id="4" name="Picture 3"/>
          <p:cNvPicPr>
            <a:picLocks noChangeAspect="1"/>
          </p:cNvPicPr>
          <p:nvPr/>
        </p:nvPicPr>
        <p:blipFill>
          <a:blip r:embed="rId3"/>
          <a:stretch>
            <a:fillRect/>
          </a:stretch>
        </p:blipFill>
        <p:spPr>
          <a:xfrm>
            <a:off x="8077200" y="5614601"/>
            <a:ext cx="965681" cy="7141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609600"/>
            <a:ext cx="4876800" cy="5602821"/>
          </a:xfrm>
          <a:prstGeom prst="rect">
            <a:avLst/>
          </a:prstGeom>
        </p:spPr>
      </p:pic>
      <p:sp>
        <p:nvSpPr>
          <p:cNvPr id="6" name="Rectangle 5"/>
          <p:cNvSpPr/>
          <p:nvPr/>
        </p:nvSpPr>
        <p:spPr>
          <a:xfrm>
            <a:off x="2362200" y="609600"/>
            <a:ext cx="4876800" cy="56028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58181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1384</TotalTime>
  <Words>1188</Words>
  <Application>Microsoft Office PowerPoint</Application>
  <PresentationFormat>On-screen Show (4:3)</PresentationFormat>
  <Paragraphs>165</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Retrospect</vt:lpstr>
      <vt:lpstr>EVERGREEN COMMONS</vt:lpstr>
      <vt:lpstr>18 Boyd Drive Project Newburyport, Massachusetts</vt:lpstr>
      <vt:lpstr>PowerPoint Presentation</vt:lpstr>
      <vt:lpstr>OVERVIEW</vt:lpstr>
      <vt:lpstr>Data Collection</vt:lpstr>
      <vt:lpstr>PowerPoint Presentation</vt:lpstr>
      <vt:lpstr>PowerPoint Presentation</vt:lpstr>
      <vt:lpstr>PowerPoint Presentation</vt:lpstr>
      <vt:lpstr>PowerPoint Presentation</vt:lpstr>
      <vt:lpstr>PowerPoint Presentation</vt:lpstr>
      <vt:lpstr>PowerPoint Presentation</vt:lpstr>
      <vt:lpstr>Safety Analysis</vt:lpstr>
      <vt:lpstr>Stopping Sight Distance (SSD) and  Intersection Sight Distance (ISD)</vt:lpstr>
      <vt:lpstr>Level of Service Summary</vt:lpstr>
      <vt:lpstr>Conclusions</vt:lpstr>
      <vt:lpstr>QUESTIONS?</vt:lpstr>
      <vt:lpstr>Evergreen Commons OSRD</vt:lpstr>
      <vt:lpstr>Meetings and Literature Review</vt:lpstr>
      <vt:lpstr>Existing Conditions</vt:lpstr>
      <vt:lpstr>Summary of Findings</vt:lpstr>
      <vt:lpstr>TEEM Zone II Recharge Area Delineation (1999)</vt:lpstr>
      <vt:lpstr>Groundwater Contour Map</vt:lpstr>
      <vt:lpstr>Current Water Quality</vt:lpstr>
      <vt:lpstr>Wellhead Protection Measures</vt:lpstr>
      <vt:lpstr>PowerPoint Presentation</vt:lpstr>
      <vt:lpstr>Proposed Site Conditions Plan</vt:lpstr>
      <vt:lpstr>Projected Development Impacts</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Billings</dc:creator>
  <cp:lastModifiedBy>Dianne Boisvert</cp:lastModifiedBy>
  <cp:revision>31</cp:revision>
  <cp:lastPrinted>2016-09-21T21:02:57Z</cp:lastPrinted>
  <dcterms:created xsi:type="dcterms:W3CDTF">2016-09-20T20:18:03Z</dcterms:created>
  <dcterms:modified xsi:type="dcterms:W3CDTF">2016-09-22T13:36:13Z</dcterms:modified>
</cp:coreProperties>
</file>