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 id="2147483972" r:id="rId2"/>
    <p:sldMasterId id="2147483984" r:id="rId3"/>
    <p:sldMasterId id="2147483996" r:id="rId4"/>
  </p:sldMasterIdLst>
  <p:notesMasterIdLst>
    <p:notesMasterId r:id="rId56"/>
  </p:notesMasterIdLst>
  <p:sldIdLst>
    <p:sldId id="294" r:id="rId5"/>
    <p:sldId id="337" r:id="rId6"/>
    <p:sldId id="338" r:id="rId7"/>
    <p:sldId id="339" r:id="rId8"/>
    <p:sldId id="340" r:id="rId9"/>
    <p:sldId id="341" r:id="rId10"/>
    <p:sldId id="342" r:id="rId11"/>
    <p:sldId id="343" r:id="rId12"/>
    <p:sldId id="344"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289" r:id="rId53"/>
    <p:sldId id="295" r:id="rId54"/>
    <p:sldId id="28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EF93DD-27A8-48CB-8DD6-591E3F9506BD}" type="datetimeFigureOut">
              <a:rPr lang="en-US" smtClean="0"/>
              <a:t>6/12/2014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975575E-667C-46B3-872B-BBE2EC2F8088}" type="slidenum">
              <a:rPr lang="en-US" smtClean="0"/>
              <a:t>‹#›</a:t>
            </a:fld>
            <a:endParaRPr lang="en-US"/>
          </a:p>
        </p:txBody>
      </p:sp>
    </p:spTree>
    <p:extLst>
      <p:ext uri="{BB962C8B-B14F-4D97-AF65-F5344CB8AC3E}">
        <p14:creationId xmlns:p14="http://schemas.microsoft.com/office/powerpoint/2010/main" val="212520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A16F1-7519-412A-AE4E-D6C3F808181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42405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A16F1-7519-412A-AE4E-D6C3F808181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42405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D75229-A05B-4AA2-B62E-AD9387654A21}" type="datetime1">
              <a:rPr lang="en-US" smtClean="0"/>
              <a:t>6/12/2014</a:t>
            </a:fld>
            <a:endParaRPr lang="en-US"/>
          </a:p>
        </p:txBody>
      </p:sp>
      <p:sp>
        <p:nvSpPr>
          <p:cNvPr id="5" name="Footer Placeholder 4"/>
          <p:cNvSpPr>
            <a:spLocks noGrp="1"/>
          </p:cNvSpPr>
          <p:nvPr>
            <p:ph type="ftr" sz="quarter" idx="11"/>
          </p:nvPr>
        </p:nvSpPr>
        <p:spPr/>
        <p:txBody>
          <a:bodyPr/>
          <a:lstStyle/>
          <a:p>
            <a:r>
              <a:rPr lang="en-US" smtClean="0"/>
              <a:t>Master Plan Community Meeting, June 11, 2014</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412D7F-83B0-4318-8875-703750E112EF}" type="datetime1">
              <a:rPr lang="en-US" smtClean="0"/>
              <a:t>6/12/2014</a:t>
            </a:fld>
            <a:endParaRPr lang="en-US"/>
          </a:p>
        </p:txBody>
      </p:sp>
      <p:sp>
        <p:nvSpPr>
          <p:cNvPr id="5" name="Footer Placeholder 4"/>
          <p:cNvSpPr>
            <a:spLocks noGrp="1"/>
          </p:cNvSpPr>
          <p:nvPr>
            <p:ph type="ftr" sz="quarter" idx="11"/>
          </p:nvPr>
        </p:nvSpPr>
        <p:spPr/>
        <p:txBody>
          <a:bodyPr/>
          <a:lstStyle/>
          <a:p>
            <a:r>
              <a:rPr lang="en-US" smtClean="0"/>
              <a:t>Master Plan Community Meeting, June 11, 2014</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D70061-FE33-47D2-A219-B2EA4A886A2E}" type="datetime1">
              <a:rPr lang="en-US" smtClean="0"/>
              <a:t>6/12/2014</a:t>
            </a:fld>
            <a:endParaRPr lang="en-US"/>
          </a:p>
        </p:txBody>
      </p:sp>
      <p:sp>
        <p:nvSpPr>
          <p:cNvPr id="5" name="Footer Placeholder 4"/>
          <p:cNvSpPr>
            <a:spLocks noGrp="1"/>
          </p:cNvSpPr>
          <p:nvPr>
            <p:ph type="ftr" sz="quarter" idx="11"/>
          </p:nvPr>
        </p:nvSpPr>
        <p:spPr/>
        <p:txBody>
          <a:bodyPr/>
          <a:lstStyle/>
          <a:p>
            <a:r>
              <a:rPr lang="en-US" smtClean="0"/>
              <a:t>Master Plan Community Meeting, June 11, 2014</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607EC91-1BFC-4926-92C2-7D74FEDF0457}" type="datetimeFigureOut">
              <a:rPr lang="en-US" smtClean="0">
                <a:solidFill>
                  <a:srgbClr val="ACCBF9"/>
                </a:solidFill>
              </a:rPr>
              <a:pPr/>
              <a:t>6/12/2014</a:t>
            </a:fld>
            <a:endParaRPr lang="en-US">
              <a:solidFill>
                <a:srgbClr val="ACCBF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26636D2-AA90-4AC4-BC8D-F070D3C32351}"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ACCBF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279546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7EC91-1BFC-4926-92C2-7D74FEDF0457}" type="datetimeFigureOut">
              <a:rPr lang="en-US" smtClean="0">
                <a:solidFill>
                  <a:srgbClr val="242852"/>
                </a:solidFill>
              </a:rPr>
              <a:pPr/>
              <a:t>6/12/2014</a:t>
            </a:fld>
            <a:endParaRPr lang="en-US">
              <a:solidFill>
                <a:srgbClr val="242852"/>
              </a:solidFill>
            </a:endParaRPr>
          </a:p>
        </p:txBody>
      </p:sp>
      <p:sp>
        <p:nvSpPr>
          <p:cNvPr id="5" name="Footer Placeholder 4"/>
          <p:cNvSpPr>
            <a:spLocks noGrp="1"/>
          </p:cNvSpPr>
          <p:nvPr>
            <p:ph type="ftr" sz="quarter" idx="11"/>
          </p:nvPr>
        </p:nvSpPr>
        <p:spPr/>
        <p:txBody>
          <a:bodyPr/>
          <a:lstStyle/>
          <a:p>
            <a:endParaRPr lang="en-US">
              <a:solidFill>
                <a:srgbClr val="242852"/>
              </a:solidFill>
            </a:endParaRPr>
          </a:p>
        </p:txBody>
      </p:sp>
      <p:sp>
        <p:nvSpPr>
          <p:cNvPr id="6" name="Slide Number Placeholder 5"/>
          <p:cNvSpPr>
            <a:spLocks noGrp="1"/>
          </p:cNvSpPr>
          <p:nvPr>
            <p:ph type="sldNum" sz="quarter" idx="12"/>
          </p:nvPr>
        </p:nvSpPr>
        <p:spPr/>
        <p:txBody>
          <a:bodyPr/>
          <a:lstStyle/>
          <a:p>
            <a:fld id="{926636D2-AA90-4AC4-BC8D-F070D3C32351}" type="slidenum">
              <a:rPr lang="en-US" smtClean="0">
                <a:solidFill>
                  <a:srgbClr val="242852"/>
                </a:solidFill>
              </a:rPr>
              <a:pPr/>
              <a:t>‹#›</a:t>
            </a:fld>
            <a:endParaRPr lang="en-US">
              <a:solidFill>
                <a:srgbClr val="242852"/>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12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607EC91-1BFC-4926-92C2-7D74FEDF0457}" type="datetimeFigureOut">
              <a:rPr lang="en-US" smtClean="0"/>
              <a:pPr/>
              <a:t>6/12/2014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26636D2-AA90-4AC4-BC8D-F070D3C32351}" type="slidenum">
              <a:rPr lang="en-US" smtClean="0">
                <a:solidFill>
                  <a:srgbClr val="ACCBF9"/>
                </a:solidFill>
              </a:rPr>
              <a:pPr/>
              <a:t>‹#›</a:t>
            </a:fld>
            <a:endParaRPr lang="en-US">
              <a:solidFill>
                <a:srgbClr val="ACCBF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9015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07EC91-1BFC-4926-92C2-7D74FEDF0457}" type="datetimeFigureOut">
              <a:rPr lang="en-US" smtClean="0">
                <a:solidFill>
                  <a:srgbClr val="242852"/>
                </a:solidFill>
              </a:rPr>
              <a:pPr/>
              <a:t>6/12/2014</a:t>
            </a:fld>
            <a:endParaRPr lang="en-US">
              <a:solidFill>
                <a:srgbClr val="242852"/>
              </a:solidFill>
            </a:endParaRPr>
          </a:p>
        </p:txBody>
      </p:sp>
      <p:sp>
        <p:nvSpPr>
          <p:cNvPr id="6" name="Footer Placeholder 5"/>
          <p:cNvSpPr>
            <a:spLocks noGrp="1"/>
          </p:cNvSpPr>
          <p:nvPr>
            <p:ph type="ftr" sz="quarter" idx="11"/>
          </p:nvPr>
        </p:nvSpPr>
        <p:spPr/>
        <p:txBody>
          <a:bodyPr/>
          <a:lstStyle/>
          <a:p>
            <a:endParaRPr lang="en-US">
              <a:solidFill>
                <a:srgbClr val="242852"/>
              </a:solidFill>
            </a:endParaRPr>
          </a:p>
        </p:txBody>
      </p:sp>
      <p:sp>
        <p:nvSpPr>
          <p:cNvPr id="7" name="Slide Number Placeholder 6"/>
          <p:cNvSpPr>
            <a:spLocks noGrp="1"/>
          </p:cNvSpPr>
          <p:nvPr>
            <p:ph type="sldNum" sz="quarter" idx="12"/>
          </p:nvPr>
        </p:nvSpPr>
        <p:spPr/>
        <p:txBody>
          <a:bodyPr/>
          <a:lstStyle/>
          <a:p>
            <a:fld id="{926636D2-AA90-4AC4-BC8D-F070D3C32351}" type="slidenum">
              <a:rPr lang="en-US" smtClean="0">
                <a:solidFill>
                  <a:srgbClr val="242852"/>
                </a:solidFill>
              </a:rPr>
              <a:pPr/>
              <a:t>‹#›</a:t>
            </a:fld>
            <a:endParaRPr lang="en-US">
              <a:solidFill>
                <a:srgbClr val="242852"/>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5259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07EC91-1BFC-4926-92C2-7D74FEDF0457}" type="datetimeFigureOut">
              <a:rPr lang="en-US" smtClean="0">
                <a:solidFill>
                  <a:srgbClr val="242852"/>
                </a:solidFill>
              </a:rPr>
              <a:pPr/>
              <a:t>6/12/2014</a:t>
            </a:fld>
            <a:endParaRPr lang="en-US">
              <a:solidFill>
                <a:srgbClr val="242852"/>
              </a:solidFill>
            </a:endParaRPr>
          </a:p>
        </p:txBody>
      </p:sp>
      <p:sp>
        <p:nvSpPr>
          <p:cNvPr id="8" name="Footer Placeholder 7"/>
          <p:cNvSpPr>
            <a:spLocks noGrp="1"/>
          </p:cNvSpPr>
          <p:nvPr>
            <p:ph type="ftr" sz="quarter" idx="11"/>
          </p:nvPr>
        </p:nvSpPr>
        <p:spPr/>
        <p:txBody>
          <a:bodyPr/>
          <a:lstStyle/>
          <a:p>
            <a:endParaRPr lang="en-US">
              <a:solidFill>
                <a:srgbClr val="242852"/>
              </a:solidFill>
            </a:endParaRPr>
          </a:p>
        </p:txBody>
      </p:sp>
      <p:sp>
        <p:nvSpPr>
          <p:cNvPr id="9" name="Slide Number Placeholder 8"/>
          <p:cNvSpPr>
            <a:spLocks noGrp="1"/>
          </p:cNvSpPr>
          <p:nvPr>
            <p:ph type="sldNum" sz="quarter" idx="12"/>
          </p:nvPr>
        </p:nvSpPr>
        <p:spPr/>
        <p:txBody>
          <a:bodyPr/>
          <a:lstStyle/>
          <a:p>
            <a:fld id="{926636D2-AA90-4AC4-BC8D-F070D3C32351}" type="slidenum">
              <a:rPr lang="en-US" smtClean="0">
                <a:solidFill>
                  <a:srgbClr val="242852"/>
                </a:solidFill>
              </a:rPr>
              <a:pPr/>
              <a:t>‹#›</a:t>
            </a:fld>
            <a:endParaRPr lang="en-US">
              <a:solidFill>
                <a:srgbClr val="242852"/>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3604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7EC91-1BFC-4926-92C2-7D74FEDF0457}" type="datetimeFigureOut">
              <a:rPr lang="en-US" smtClean="0">
                <a:solidFill>
                  <a:srgbClr val="242852"/>
                </a:solidFill>
              </a:rPr>
              <a:pPr/>
              <a:t>6/12/2014</a:t>
            </a:fld>
            <a:endParaRPr lang="en-US">
              <a:solidFill>
                <a:srgbClr val="242852"/>
              </a:solidFill>
            </a:endParaRPr>
          </a:p>
        </p:txBody>
      </p:sp>
      <p:sp>
        <p:nvSpPr>
          <p:cNvPr id="4" name="Footer Placeholder 3"/>
          <p:cNvSpPr>
            <a:spLocks noGrp="1"/>
          </p:cNvSpPr>
          <p:nvPr>
            <p:ph type="ftr" sz="quarter" idx="11"/>
          </p:nvPr>
        </p:nvSpPr>
        <p:spPr/>
        <p:txBody>
          <a:bodyPr/>
          <a:lstStyle/>
          <a:p>
            <a:endParaRPr lang="en-US">
              <a:solidFill>
                <a:srgbClr val="242852"/>
              </a:solidFill>
            </a:endParaRPr>
          </a:p>
        </p:txBody>
      </p:sp>
      <p:sp>
        <p:nvSpPr>
          <p:cNvPr id="5" name="Slide Number Placeholder 4"/>
          <p:cNvSpPr>
            <a:spLocks noGrp="1"/>
          </p:cNvSpPr>
          <p:nvPr>
            <p:ph type="sldNum" sz="quarter" idx="12"/>
          </p:nvPr>
        </p:nvSpPr>
        <p:spPr/>
        <p:txBody>
          <a:bodyPr/>
          <a:lstStyle/>
          <a:p>
            <a:fld id="{926636D2-AA90-4AC4-BC8D-F070D3C32351}" type="slidenum">
              <a:rPr lang="en-US" smtClean="0">
                <a:solidFill>
                  <a:srgbClr val="242852"/>
                </a:solidFill>
              </a:rPr>
              <a:pPr/>
              <a:t>‹#›</a:t>
            </a:fld>
            <a:endParaRPr lang="en-US">
              <a:solidFill>
                <a:srgbClr val="242852"/>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9523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607EC91-1BFC-4926-92C2-7D74FEDF0457}" type="datetimeFigureOut">
              <a:rPr lang="en-US" smtClean="0">
                <a:solidFill>
                  <a:srgbClr val="242852"/>
                </a:solidFill>
              </a:rPr>
              <a:pPr/>
              <a:t>6/12/2014</a:t>
            </a:fld>
            <a:endParaRPr lang="en-US">
              <a:solidFill>
                <a:srgbClr val="242852"/>
              </a:solidFill>
            </a:endParaRPr>
          </a:p>
        </p:txBody>
      </p:sp>
      <p:sp>
        <p:nvSpPr>
          <p:cNvPr id="3" name="Footer Placeholder 2"/>
          <p:cNvSpPr>
            <a:spLocks noGrp="1"/>
          </p:cNvSpPr>
          <p:nvPr>
            <p:ph type="ftr" sz="quarter" idx="11"/>
          </p:nvPr>
        </p:nvSpPr>
        <p:spPr/>
        <p:txBody>
          <a:bodyPr/>
          <a:lstStyle/>
          <a:p>
            <a:endParaRPr lang="en-US">
              <a:solidFill>
                <a:srgbClr val="242852"/>
              </a:solidFill>
            </a:endParaRPr>
          </a:p>
        </p:txBody>
      </p:sp>
      <p:sp>
        <p:nvSpPr>
          <p:cNvPr id="4" name="Slide Number Placeholder 3"/>
          <p:cNvSpPr>
            <a:spLocks noGrp="1"/>
          </p:cNvSpPr>
          <p:nvPr>
            <p:ph type="sldNum" sz="quarter" idx="12"/>
          </p:nvPr>
        </p:nvSpPr>
        <p:spPr/>
        <p:txBody>
          <a:bodyPr/>
          <a:lstStyle/>
          <a:p>
            <a:fld id="{926636D2-AA90-4AC4-BC8D-F070D3C32351}" type="slidenum">
              <a:rPr lang="en-US" smtClean="0">
                <a:solidFill>
                  <a:srgbClr val="242852"/>
                </a:solidFill>
              </a:rPr>
              <a:pPr/>
              <a:t>‹#›</a:t>
            </a:fld>
            <a:endParaRPr lang="en-US">
              <a:solidFill>
                <a:srgbClr val="242852"/>
              </a:solidFill>
            </a:endParaRPr>
          </a:p>
        </p:txBody>
      </p:sp>
    </p:spTree>
    <p:extLst>
      <p:ext uri="{BB962C8B-B14F-4D97-AF65-F5344CB8AC3E}">
        <p14:creationId xmlns:p14="http://schemas.microsoft.com/office/powerpoint/2010/main" val="222487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7EC91-1BFC-4926-92C2-7D74FEDF0457}" type="datetimeFigureOut">
              <a:rPr lang="en-US" smtClean="0">
                <a:solidFill>
                  <a:srgbClr val="242852"/>
                </a:solidFill>
              </a:rPr>
              <a:pPr/>
              <a:t>6/12/2014</a:t>
            </a:fld>
            <a:endParaRPr lang="en-US">
              <a:solidFill>
                <a:srgbClr val="242852"/>
              </a:solidFill>
            </a:endParaRPr>
          </a:p>
        </p:txBody>
      </p:sp>
      <p:sp>
        <p:nvSpPr>
          <p:cNvPr id="6" name="Footer Placeholder 5"/>
          <p:cNvSpPr>
            <a:spLocks noGrp="1"/>
          </p:cNvSpPr>
          <p:nvPr>
            <p:ph type="ftr" sz="quarter" idx="11"/>
          </p:nvPr>
        </p:nvSpPr>
        <p:spPr/>
        <p:txBody>
          <a:bodyPr/>
          <a:lstStyle/>
          <a:p>
            <a:endParaRPr lang="en-US">
              <a:solidFill>
                <a:srgbClr val="242852"/>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26636D2-AA90-4AC4-BC8D-F070D3C32351}"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2788902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3B61B6-305D-48D3-809C-10C0BCC857F6}" type="datetime1">
              <a:rPr lang="en-US" smtClean="0"/>
              <a:t>6/12/2014</a:t>
            </a:fld>
            <a:endParaRPr lang="en-US"/>
          </a:p>
        </p:txBody>
      </p:sp>
      <p:sp>
        <p:nvSpPr>
          <p:cNvPr id="5" name="Footer Placeholder 4"/>
          <p:cNvSpPr>
            <a:spLocks noGrp="1"/>
          </p:cNvSpPr>
          <p:nvPr>
            <p:ph type="ftr" sz="quarter" idx="11"/>
          </p:nvPr>
        </p:nvSpPr>
        <p:spPr/>
        <p:txBody>
          <a:bodyPr/>
          <a:lstStyle/>
          <a:p>
            <a:r>
              <a:rPr lang="en-US" smtClean="0"/>
              <a:t>Master Plan Community Meeting, June 11, 2014</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7EC91-1BFC-4926-92C2-7D74FEDF0457}" type="datetimeFigureOut">
              <a:rPr lang="en-US" smtClean="0">
                <a:solidFill>
                  <a:srgbClr val="ACCBF9"/>
                </a:solidFill>
              </a:rPr>
              <a:pPr/>
              <a:t>6/12/2014</a:t>
            </a:fld>
            <a:endParaRPr lang="en-US">
              <a:solidFill>
                <a:srgbClr val="ACCBF9"/>
              </a:solidFill>
            </a:endParaRPr>
          </a:p>
        </p:txBody>
      </p:sp>
      <p:sp>
        <p:nvSpPr>
          <p:cNvPr id="6" name="Footer Placeholder 5"/>
          <p:cNvSpPr>
            <a:spLocks noGrp="1"/>
          </p:cNvSpPr>
          <p:nvPr>
            <p:ph type="ftr" sz="quarter" idx="11"/>
          </p:nvPr>
        </p:nvSpPr>
        <p:spPr/>
        <p:txBody>
          <a:bodyPr/>
          <a:lstStyle/>
          <a:p>
            <a:endParaRPr lang="en-US">
              <a:solidFill>
                <a:srgbClr val="ACCBF9"/>
              </a:solidFill>
            </a:endParaRPr>
          </a:p>
        </p:txBody>
      </p:sp>
      <p:sp>
        <p:nvSpPr>
          <p:cNvPr id="7" name="Slide Number Placeholder 6"/>
          <p:cNvSpPr>
            <a:spLocks noGrp="1"/>
          </p:cNvSpPr>
          <p:nvPr>
            <p:ph type="sldNum" sz="quarter" idx="12"/>
          </p:nvPr>
        </p:nvSpPr>
        <p:spPr/>
        <p:txBody>
          <a:bodyPr/>
          <a:lstStyle/>
          <a:p>
            <a:fld id="{926636D2-AA90-4AC4-BC8D-F070D3C32351}" type="slidenum">
              <a:rPr lang="en-US" smtClean="0">
                <a:solidFill>
                  <a:srgbClr val="ACCBF9"/>
                </a:solidFill>
              </a:rPr>
              <a:pPr/>
              <a:t>‹#›</a:t>
            </a:fld>
            <a:endParaRPr lang="en-US">
              <a:solidFill>
                <a:srgbClr val="ACCBF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3932889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7EC91-1BFC-4926-92C2-7D74FEDF0457}" type="datetimeFigureOut">
              <a:rPr lang="en-US" smtClean="0">
                <a:solidFill>
                  <a:srgbClr val="242852"/>
                </a:solidFill>
              </a:rPr>
              <a:pPr/>
              <a:t>6/12/2014</a:t>
            </a:fld>
            <a:endParaRPr lang="en-US">
              <a:solidFill>
                <a:srgbClr val="242852"/>
              </a:solidFill>
            </a:endParaRPr>
          </a:p>
        </p:txBody>
      </p:sp>
      <p:sp>
        <p:nvSpPr>
          <p:cNvPr id="5" name="Footer Placeholder 4"/>
          <p:cNvSpPr>
            <a:spLocks noGrp="1"/>
          </p:cNvSpPr>
          <p:nvPr>
            <p:ph type="ftr" sz="quarter" idx="11"/>
          </p:nvPr>
        </p:nvSpPr>
        <p:spPr/>
        <p:txBody>
          <a:bodyPr/>
          <a:lstStyle/>
          <a:p>
            <a:endParaRPr lang="en-US">
              <a:solidFill>
                <a:srgbClr val="242852"/>
              </a:solidFill>
            </a:endParaRPr>
          </a:p>
        </p:txBody>
      </p:sp>
      <p:sp>
        <p:nvSpPr>
          <p:cNvPr id="6" name="Slide Number Placeholder 5"/>
          <p:cNvSpPr>
            <a:spLocks noGrp="1"/>
          </p:cNvSpPr>
          <p:nvPr>
            <p:ph type="sldNum" sz="quarter" idx="12"/>
          </p:nvPr>
        </p:nvSpPr>
        <p:spPr/>
        <p:txBody>
          <a:bodyPr/>
          <a:lstStyle/>
          <a:p>
            <a:fld id="{926636D2-AA90-4AC4-BC8D-F070D3C32351}" type="slidenum">
              <a:rPr lang="en-US" smtClean="0">
                <a:solidFill>
                  <a:srgbClr val="242852"/>
                </a:solidFill>
              </a:rPr>
              <a:pPr/>
              <a:t>‹#›</a:t>
            </a:fld>
            <a:endParaRPr lang="en-US">
              <a:solidFill>
                <a:srgbClr val="242852"/>
              </a:solidFill>
            </a:endParaRPr>
          </a:p>
        </p:txBody>
      </p:sp>
    </p:spTree>
    <p:extLst>
      <p:ext uri="{BB962C8B-B14F-4D97-AF65-F5344CB8AC3E}">
        <p14:creationId xmlns:p14="http://schemas.microsoft.com/office/powerpoint/2010/main" val="542510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7EC91-1BFC-4926-92C2-7D74FEDF0457}" type="datetimeFigureOut">
              <a:rPr lang="en-US" smtClean="0">
                <a:solidFill>
                  <a:srgbClr val="242852"/>
                </a:solidFill>
              </a:rPr>
              <a:pPr/>
              <a:t>6/12/2014</a:t>
            </a:fld>
            <a:endParaRPr lang="en-US">
              <a:solidFill>
                <a:srgbClr val="242852"/>
              </a:solidFill>
            </a:endParaRPr>
          </a:p>
        </p:txBody>
      </p:sp>
      <p:sp>
        <p:nvSpPr>
          <p:cNvPr id="5" name="Footer Placeholder 4"/>
          <p:cNvSpPr>
            <a:spLocks noGrp="1"/>
          </p:cNvSpPr>
          <p:nvPr>
            <p:ph type="ftr" sz="quarter" idx="11"/>
          </p:nvPr>
        </p:nvSpPr>
        <p:spPr/>
        <p:txBody>
          <a:bodyPr/>
          <a:lstStyle/>
          <a:p>
            <a:endParaRPr lang="en-US">
              <a:solidFill>
                <a:srgbClr val="242852"/>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26636D2-AA90-4AC4-BC8D-F070D3C32351}" type="slidenum">
              <a:rPr lang="en-US" smtClean="0">
                <a:solidFill>
                  <a:srgbClr val="ACCBF9"/>
                </a:solidFill>
              </a:rPr>
              <a:pPr/>
              <a:t>‹#›</a:t>
            </a:fld>
            <a:endParaRPr lang="en-US">
              <a:solidFill>
                <a:srgbClr val="ACCBF9"/>
              </a:solidFill>
            </a:endParaRPr>
          </a:p>
        </p:txBody>
      </p:sp>
    </p:spTree>
    <p:extLst>
      <p:ext uri="{BB962C8B-B14F-4D97-AF65-F5344CB8AC3E}">
        <p14:creationId xmlns:p14="http://schemas.microsoft.com/office/powerpoint/2010/main" val="2010443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607EC91-1BFC-4926-92C2-7D74FEDF0457}" type="datetimeFigureOut">
              <a:rPr lang="en-US" smtClean="0">
                <a:solidFill>
                  <a:srgbClr val="F3F2DC"/>
                </a:solidFill>
              </a:rPr>
              <a:pPr/>
              <a:t>6/12/2014</a:t>
            </a:fld>
            <a:endParaRPr lang="en-US">
              <a:solidFill>
                <a:srgbClr val="F3F2DC"/>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26636D2-AA90-4AC4-BC8D-F070D3C32351}"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F3F2DC"/>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634728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7EC91-1BFC-4926-92C2-7D74FEDF0457}" type="datetimeFigureOut">
              <a:rPr lang="en-US" smtClean="0">
                <a:solidFill>
                  <a:srgbClr val="D2533C"/>
                </a:solidFill>
              </a:rPr>
              <a:pPr/>
              <a:t>6/12/2014</a:t>
            </a:fld>
            <a:endParaRPr lang="en-US">
              <a:solidFill>
                <a:srgbClr val="D2533C"/>
              </a:solidFill>
            </a:endParaRPr>
          </a:p>
        </p:txBody>
      </p:sp>
      <p:sp>
        <p:nvSpPr>
          <p:cNvPr id="5" name="Footer Placeholder 4"/>
          <p:cNvSpPr>
            <a:spLocks noGrp="1"/>
          </p:cNvSpPr>
          <p:nvPr>
            <p:ph type="ftr" sz="quarter" idx="11"/>
          </p:nvPr>
        </p:nvSpPr>
        <p:spPr/>
        <p:txBody>
          <a:bodyPr/>
          <a:lstStyle/>
          <a:p>
            <a:endParaRPr lang="en-US">
              <a:solidFill>
                <a:srgbClr val="D2533C"/>
              </a:solidFill>
            </a:endParaRPr>
          </a:p>
        </p:txBody>
      </p:sp>
      <p:sp>
        <p:nvSpPr>
          <p:cNvPr id="6" name="Slide Number Placeholder 5"/>
          <p:cNvSpPr>
            <a:spLocks noGrp="1"/>
          </p:cNvSpPr>
          <p:nvPr>
            <p:ph type="sldNum" sz="quarter" idx="12"/>
          </p:nvPr>
        </p:nvSpPr>
        <p:spPr/>
        <p:txBody>
          <a:bodyPr/>
          <a:lstStyle/>
          <a:p>
            <a:fld id="{926636D2-AA90-4AC4-BC8D-F070D3C32351}" type="slidenum">
              <a:rPr lang="en-US" smtClean="0">
                <a:solidFill>
                  <a:srgbClr val="D2533C"/>
                </a:solidFill>
              </a:rPr>
              <a:pPr/>
              <a:t>‹#›</a:t>
            </a:fld>
            <a:endParaRPr lang="en-US">
              <a:solidFill>
                <a:srgbClr val="D2533C"/>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2391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607EC91-1BFC-4926-92C2-7D74FEDF0457}" type="datetimeFigureOut">
              <a:rPr lang="en-US" smtClean="0"/>
              <a:pPr/>
              <a:t>6/12/2014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26636D2-AA90-4AC4-BC8D-F070D3C32351}" type="slidenum">
              <a:rPr lang="en-US" smtClean="0">
                <a:solidFill>
                  <a:srgbClr val="F3F2DC"/>
                </a:solidFill>
              </a:rPr>
              <a:pPr/>
              <a:t>‹#›</a:t>
            </a:fld>
            <a:endParaRPr lang="en-US">
              <a:solidFill>
                <a:srgbClr val="F3F2DC"/>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763535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07EC91-1BFC-4926-92C2-7D74FEDF0457}" type="datetimeFigureOut">
              <a:rPr lang="en-US" smtClean="0">
                <a:solidFill>
                  <a:srgbClr val="D2533C"/>
                </a:solidFill>
              </a:rPr>
              <a:pPr/>
              <a:t>6/12/2014</a:t>
            </a:fld>
            <a:endParaRPr lang="en-US">
              <a:solidFill>
                <a:srgbClr val="D2533C"/>
              </a:solidFill>
            </a:endParaRPr>
          </a:p>
        </p:txBody>
      </p:sp>
      <p:sp>
        <p:nvSpPr>
          <p:cNvPr id="6" name="Footer Placeholder 5"/>
          <p:cNvSpPr>
            <a:spLocks noGrp="1"/>
          </p:cNvSpPr>
          <p:nvPr>
            <p:ph type="ftr" sz="quarter" idx="11"/>
          </p:nvPr>
        </p:nvSpPr>
        <p:spPr/>
        <p:txBody>
          <a:bodyPr/>
          <a:lstStyle/>
          <a:p>
            <a:endParaRPr lang="en-US">
              <a:solidFill>
                <a:srgbClr val="D2533C"/>
              </a:solidFill>
            </a:endParaRPr>
          </a:p>
        </p:txBody>
      </p:sp>
      <p:sp>
        <p:nvSpPr>
          <p:cNvPr id="7" name="Slide Number Placeholder 6"/>
          <p:cNvSpPr>
            <a:spLocks noGrp="1"/>
          </p:cNvSpPr>
          <p:nvPr>
            <p:ph type="sldNum" sz="quarter" idx="12"/>
          </p:nvPr>
        </p:nvSpPr>
        <p:spPr/>
        <p:txBody>
          <a:bodyPr/>
          <a:lstStyle/>
          <a:p>
            <a:fld id="{926636D2-AA90-4AC4-BC8D-F070D3C32351}" type="slidenum">
              <a:rPr lang="en-US" smtClean="0">
                <a:solidFill>
                  <a:srgbClr val="D2533C"/>
                </a:solidFill>
              </a:rPr>
              <a:pPr/>
              <a:t>‹#›</a:t>
            </a:fld>
            <a:endParaRPr lang="en-US">
              <a:solidFill>
                <a:srgbClr val="D2533C"/>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8125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07EC91-1BFC-4926-92C2-7D74FEDF0457}" type="datetimeFigureOut">
              <a:rPr lang="en-US" smtClean="0">
                <a:solidFill>
                  <a:srgbClr val="D2533C"/>
                </a:solidFill>
              </a:rPr>
              <a:pPr/>
              <a:t>6/12/2014</a:t>
            </a:fld>
            <a:endParaRPr lang="en-US">
              <a:solidFill>
                <a:srgbClr val="D2533C"/>
              </a:solidFill>
            </a:endParaRPr>
          </a:p>
        </p:txBody>
      </p:sp>
      <p:sp>
        <p:nvSpPr>
          <p:cNvPr id="8" name="Footer Placeholder 7"/>
          <p:cNvSpPr>
            <a:spLocks noGrp="1"/>
          </p:cNvSpPr>
          <p:nvPr>
            <p:ph type="ftr" sz="quarter" idx="11"/>
          </p:nvPr>
        </p:nvSpPr>
        <p:spPr/>
        <p:txBody>
          <a:bodyPr/>
          <a:lstStyle/>
          <a:p>
            <a:endParaRPr lang="en-US">
              <a:solidFill>
                <a:srgbClr val="D2533C"/>
              </a:solidFill>
            </a:endParaRPr>
          </a:p>
        </p:txBody>
      </p:sp>
      <p:sp>
        <p:nvSpPr>
          <p:cNvPr id="9" name="Slide Number Placeholder 8"/>
          <p:cNvSpPr>
            <a:spLocks noGrp="1"/>
          </p:cNvSpPr>
          <p:nvPr>
            <p:ph type="sldNum" sz="quarter" idx="12"/>
          </p:nvPr>
        </p:nvSpPr>
        <p:spPr/>
        <p:txBody>
          <a:bodyPr/>
          <a:lstStyle/>
          <a:p>
            <a:fld id="{926636D2-AA90-4AC4-BC8D-F070D3C32351}" type="slidenum">
              <a:rPr lang="en-US" smtClean="0">
                <a:solidFill>
                  <a:srgbClr val="D2533C"/>
                </a:solidFill>
              </a:rPr>
              <a:pPr/>
              <a:t>‹#›</a:t>
            </a:fld>
            <a:endParaRPr lang="en-US">
              <a:solidFill>
                <a:srgbClr val="D2533C"/>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6687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7EC91-1BFC-4926-92C2-7D74FEDF0457}" type="datetimeFigureOut">
              <a:rPr lang="en-US" smtClean="0">
                <a:solidFill>
                  <a:srgbClr val="D2533C"/>
                </a:solidFill>
              </a:rPr>
              <a:pPr/>
              <a:t>6/12/2014</a:t>
            </a:fld>
            <a:endParaRPr lang="en-US">
              <a:solidFill>
                <a:srgbClr val="D2533C"/>
              </a:solidFill>
            </a:endParaRPr>
          </a:p>
        </p:txBody>
      </p:sp>
      <p:sp>
        <p:nvSpPr>
          <p:cNvPr id="4" name="Footer Placeholder 3"/>
          <p:cNvSpPr>
            <a:spLocks noGrp="1"/>
          </p:cNvSpPr>
          <p:nvPr>
            <p:ph type="ftr" sz="quarter" idx="11"/>
          </p:nvPr>
        </p:nvSpPr>
        <p:spPr/>
        <p:txBody>
          <a:bodyPr/>
          <a:lstStyle/>
          <a:p>
            <a:endParaRPr lang="en-US">
              <a:solidFill>
                <a:srgbClr val="D2533C"/>
              </a:solidFill>
            </a:endParaRPr>
          </a:p>
        </p:txBody>
      </p:sp>
      <p:sp>
        <p:nvSpPr>
          <p:cNvPr id="5" name="Slide Number Placeholder 4"/>
          <p:cNvSpPr>
            <a:spLocks noGrp="1"/>
          </p:cNvSpPr>
          <p:nvPr>
            <p:ph type="sldNum" sz="quarter" idx="12"/>
          </p:nvPr>
        </p:nvSpPr>
        <p:spPr/>
        <p:txBody>
          <a:bodyPr/>
          <a:lstStyle/>
          <a:p>
            <a:fld id="{926636D2-AA90-4AC4-BC8D-F070D3C32351}" type="slidenum">
              <a:rPr lang="en-US" smtClean="0">
                <a:solidFill>
                  <a:srgbClr val="D2533C"/>
                </a:solidFill>
              </a:rPr>
              <a:pPr/>
              <a:t>‹#›</a:t>
            </a:fld>
            <a:endParaRPr lang="en-US">
              <a:solidFill>
                <a:srgbClr val="D2533C"/>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1977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Date Placeholder 1"/>
          <p:cNvSpPr>
            <a:spLocks noGrp="1"/>
          </p:cNvSpPr>
          <p:nvPr>
            <p:ph type="dt" sz="half" idx="10"/>
          </p:nvPr>
        </p:nvSpPr>
        <p:spPr/>
        <p:txBody>
          <a:bodyPr/>
          <a:lstStyle/>
          <a:p>
            <a:fld id="{D607EC91-1BFC-4926-92C2-7D74FEDF0457}" type="datetimeFigureOut">
              <a:rPr lang="en-US" smtClean="0">
                <a:solidFill>
                  <a:srgbClr val="D2533C"/>
                </a:solidFill>
              </a:rPr>
              <a:pPr/>
              <a:t>6/12/2014</a:t>
            </a:fld>
            <a:endParaRPr lang="en-US">
              <a:solidFill>
                <a:srgbClr val="D2533C"/>
              </a:solidFill>
            </a:endParaRPr>
          </a:p>
        </p:txBody>
      </p:sp>
      <p:sp>
        <p:nvSpPr>
          <p:cNvPr id="3" name="Footer Placeholder 2"/>
          <p:cNvSpPr>
            <a:spLocks noGrp="1"/>
          </p:cNvSpPr>
          <p:nvPr>
            <p:ph type="ftr" sz="quarter" idx="11"/>
          </p:nvPr>
        </p:nvSpPr>
        <p:spPr/>
        <p:txBody>
          <a:bodyPr/>
          <a:lstStyle/>
          <a:p>
            <a:endParaRPr lang="en-US">
              <a:solidFill>
                <a:srgbClr val="D2533C"/>
              </a:solidFill>
            </a:endParaRPr>
          </a:p>
        </p:txBody>
      </p:sp>
      <p:sp>
        <p:nvSpPr>
          <p:cNvPr id="4" name="Slide Number Placeholder 3"/>
          <p:cNvSpPr>
            <a:spLocks noGrp="1"/>
          </p:cNvSpPr>
          <p:nvPr>
            <p:ph type="sldNum" sz="quarter" idx="12"/>
          </p:nvPr>
        </p:nvSpPr>
        <p:spPr/>
        <p:txBody>
          <a:bodyPr/>
          <a:lstStyle/>
          <a:p>
            <a:fld id="{926636D2-AA90-4AC4-BC8D-F070D3C32351}" type="slidenum">
              <a:rPr lang="en-US" smtClean="0">
                <a:solidFill>
                  <a:srgbClr val="D2533C"/>
                </a:solidFill>
              </a:rPr>
              <a:pPr/>
              <a:t>‹#›</a:t>
            </a:fld>
            <a:endParaRPr lang="en-US">
              <a:solidFill>
                <a:srgbClr val="D2533C"/>
              </a:solidFill>
            </a:endParaRPr>
          </a:p>
        </p:txBody>
      </p:sp>
    </p:spTree>
    <p:extLst>
      <p:ext uri="{BB962C8B-B14F-4D97-AF65-F5344CB8AC3E}">
        <p14:creationId xmlns:p14="http://schemas.microsoft.com/office/powerpoint/2010/main" val="216224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CC827-3B0B-4E11-8E34-C7216457601B}" type="datetime1">
              <a:rPr lang="en-US" smtClean="0"/>
              <a:t>6/12/2014</a:t>
            </a:fld>
            <a:endParaRPr lang="en-US"/>
          </a:p>
        </p:txBody>
      </p:sp>
      <p:sp>
        <p:nvSpPr>
          <p:cNvPr id="5" name="Footer Placeholder 4"/>
          <p:cNvSpPr>
            <a:spLocks noGrp="1"/>
          </p:cNvSpPr>
          <p:nvPr>
            <p:ph type="ftr" sz="quarter" idx="11"/>
          </p:nvPr>
        </p:nvSpPr>
        <p:spPr/>
        <p:txBody>
          <a:bodyPr/>
          <a:lstStyle/>
          <a:p>
            <a:r>
              <a:rPr lang="en-US" smtClean="0"/>
              <a:t>Master Plan Community Meeting, June 11, 2014</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7EC91-1BFC-4926-92C2-7D74FEDF0457}" type="datetimeFigureOut">
              <a:rPr lang="en-US" smtClean="0">
                <a:solidFill>
                  <a:srgbClr val="D2533C"/>
                </a:solidFill>
              </a:rPr>
              <a:pPr/>
              <a:t>6/12/2014</a:t>
            </a:fld>
            <a:endParaRPr lang="en-US">
              <a:solidFill>
                <a:srgbClr val="D2533C"/>
              </a:solidFill>
            </a:endParaRPr>
          </a:p>
        </p:txBody>
      </p:sp>
      <p:sp>
        <p:nvSpPr>
          <p:cNvPr id="6" name="Footer Placeholder 5"/>
          <p:cNvSpPr>
            <a:spLocks noGrp="1"/>
          </p:cNvSpPr>
          <p:nvPr>
            <p:ph type="ftr" sz="quarter" idx="11"/>
          </p:nvPr>
        </p:nvSpPr>
        <p:spPr/>
        <p:txBody>
          <a:bodyPr/>
          <a:lstStyle/>
          <a:p>
            <a:endParaRPr lang="en-US">
              <a:solidFill>
                <a:srgbClr val="D2533C"/>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26636D2-AA90-4AC4-BC8D-F070D3C32351}"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80691074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7EC91-1BFC-4926-92C2-7D74FEDF0457}" type="datetimeFigureOut">
              <a:rPr lang="en-US" smtClean="0">
                <a:solidFill>
                  <a:srgbClr val="F3F2DC"/>
                </a:solidFill>
              </a:rPr>
              <a:pPr/>
              <a:t>6/12/2014</a:t>
            </a:fld>
            <a:endParaRPr lang="en-US">
              <a:solidFill>
                <a:srgbClr val="F3F2DC"/>
              </a:solidFill>
            </a:endParaRPr>
          </a:p>
        </p:txBody>
      </p:sp>
      <p:sp>
        <p:nvSpPr>
          <p:cNvPr id="6" name="Footer Placeholder 5"/>
          <p:cNvSpPr>
            <a:spLocks noGrp="1"/>
          </p:cNvSpPr>
          <p:nvPr>
            <p:ph type="ftr" sz="quarter" idx="11"/>
          </p:nvPr>
        </p:nvSpPr>
        <p:spPr/>
        <p:txBody>
          <a:bodyPr/>
          <a:lstStyle/>
          <a:p>
            <a:endParaRPr lang="en-US">
              <a:solidFill>
                <a:srgbClr val="F3F2DC"/>
              </a:solidFill>
            </a:endParaRPr>
          </a:p>
        </p:txBody>
      </p:sp>
      <p:sp>
        <p:nvSpPr>
          <p:cNvPr id="7" name="Slide Number Placeholder 6"/>
          <p:cNvSpPr>
            <a:spLocks noGrp="1"/>
          </p:cNvSpPr>
          <p:nvPr>
            <p:ph type="sldNum" sz="quarter" idx="12"/>
          </p:nvPr>
        </p:nvSpPr>
        <p:spPr/>
        <p:txBody>
          <a:bodyPr/>
          <a:lstStyle/>
          <a:p>
            <a:fld id="{926636D2-AA90-4AC4-BC8D-F070D3C32351}" type="slidenum">
              <a:rPr lang="en-US" smtClean="0">
                <a:solidFill>
                  <a:srgbClr val="F3F2DC"/>
                </a:solidFill>
              </a:rPr>
              <a:pPr/>
              <a:t>‹#›</a:t>
            </a:fld>
            <a:endParaRPr lang="en-US">
              <a:solidFill>
                <a:srgbClr val="F3F2DC"/>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5485740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7EC91-1BFC-4926-92C2-7D74FEDF0457}" type="datetimeFigureOut">
              <a:rPr lang="en-US" smtClean="0">
                <a:solidFill>
                  <a:srgbClr val="D2533C"/>
                </a:solidFill>
              </a:rPr>
              <a:pPr/>
              <a:t>6/12/2014</a:t>
            </a:fld>
            <a:endParaRPr lang="en-US">
              <a:solidFill>
                <a:srgbClr val="D2533C"/>
              </a:solidFill>
            </a:endParaRPr>
          </a:p>
        </p:txBody>
      </p:sp>
      <p:sp>
        <p:nvSpPr>
          <p:cNvPr id="5" name="Footer Placeholder 4"/>
          <p:cNvSpPr>
            <a:spLocks noGrp="1"/>
          </p:cNvSpPr>
          <p:nvPr>
            <p:ph type="ftr" sz="quarter" idx="11"/>
          </p:nvPr>
        </p:nvSpPr>
        <p:spPr/>
        <p:txBody>
          <a:bodyPr/>
          <a:lstStyle/>
          <a:p>
            <a:endParaRPr lang="en-US">
              <a:solidFill>
                <a:srgbClr val="D2533C"/>
              </a:solidFill>
            </a:endParaRPr>
          </a:p>
        </p:txBody>
      </p:sp>
      <p:sp>
        <p:nvSpPr>
          <p:cNvPr id="6" name="Slide Number Placeholder 5"/>
          <p:cNvSpPr>
            <a:spLocks noGrp="1"/>
          </p:cNvSpPr>
          <p:nvPr>
            <p:ph type="sldNum" sz="quarter" idx="12"/>
          </p:nvPr>
        </p:nvSpPr>
        <p:spPr/>
        <p:txBody>
          <a:bodyPr/>
          <a:lstStyle/>
          <a:p>
            <a:fld id="{926636D2-AA90-4AC4-BC8D-F070D3C32351}" type="slidenum">
              <a:rPr lang="en-US" smtClean="0">
                <a:solidFill>
                  <a:srgbClr val="D2533C"/>
                </a:solidFill>
              </a:rPr>
              <a:pPr/>
              <a:t>‹#›</a:t>
            </a:fld>
            <a:endParaRPr lang="en-US">
              <a:solidFill>
                <a:srgbClr val="D2533C"/>
              </a:solidFill>
            </a:endParaRPr>
          </a:p>
        </p:txBody>
      </p:sp>
    </p:spTree>
    <p:extLst>
      <p:ext uri="{BB962C8B-B14F-4D97-AF65-F5344CB8AC3E}">
        <p14:creationId xmlns:p14="http://schemas.microsoft.com/office/powerpoint/2010/main" val="212141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7EC91-1BFC-4926-92C2-7D74FEDF0457}" type="datetimeFigureOut">
              <a:rPr lang="en-US" smtClean="0">
                <a:solidFill>
                  <a:srgbClr val="D2533C"/>
                </a:solidFill>
              </a:rPr>
              <a:pPr/>
              <a:t>6/12/2014</a:t>
            </a:fld>
            <a:endParaRPr lang="en-US">
              <a:solidFill>
                <a:srgbClr val="D2533C"/>
              </a:solidFill>
            </a:endParaRPr>
          </a:p>
        </p:txBody>
      </p:sp>
      <p:sp>
        <p:nvSpPr>
          <p:cNvPr id="5" name="Footer Placeholder 4"/>
          <p:cNvSpPr>
            <a:spLocks noGrp="1"/>
          </p:cNvSpPr>
          <p:nvPr>
            <p:ph type="ftr" sz="quarter" idx="11"/>
          </p:nvPr>
        </p:nvSpPr>
        <p:spPr/>
        <p:txBody>
          <a:bodyPr/>
          <a:lstStyle/>
          <a:p>
            <a:endParaRPr lang="en-US">
              <a:solidFill>
                <a:srgbClr val="D2533C"/>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26636D2-AA90-4AC4-BC8D-F070D3C32351}" type="slidenum">
              <a:rPr lang="en-US" smtClean="0">
                <a:solidFill>
                  <a:srgbClr val="F3F2DC"/>
                </a:solidFill>
              </a:rPr>
              <a:pPr/>
              <a:t>‹#›</a:t>
            </a:fld>
            <a:endParaRPr lang="en-US">
              <a:solidFill>
                <a:srgbClr val="F3F2DC"/>
              </a:solidFill>
            </a:endParaRPr>
          </a:p>
        </p:txBody>
      </p:sp>
    </p:spTree>
    <p:extLst>
      <p:ext uri="{BB962C8B-B14F-4D97-AF65-F5344CB8AC3E}">
        <p14:creationId xmlns:p14="http://schemas.microsoft.com/office/powerpoint/2010/main" val="2323119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571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985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762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34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00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04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2DFF35-379B-44D9-B267-5AE0FE68F544}" type="datetime1">
              <a:rPr lang="en-US" smtClean="0"/>
              <a:t>6/12/2014</a:t>
            </a:fld>
            <a:endParaRPr lang="en-US"/>
          </a:p>
        </p:txBody>
      </p:sp>
      <p:sp>
        <p:nvSpPr>
          <p:cNvPr id="6" name="Footer Placeholder 5"/>
          <p:cNvSpPr>
            <a:spLocks noGrp="1"/>
          </p:cNvSpPr>
          <p:nvPr>
            <p:ph type="ftr" sz="quarter" idx="11"/>
          </p:nvPr>
        </p:nvSpPr>
        <p:spPr/>
        <p:txBody>
          <a:bodyPr/>
          <a:lstStyle/>
          <a:p>
            <a:r>
              <a:rPr lang="en-US" smtClean="0"/>
              <a:t>Master Plan Community Meeting, June 11, 2014</a:t>
            </a:r>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081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756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898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279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16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E4C951-124F-4CEA-BB31-565065AFCB41}" type="datetime1">
              <a:rPr lang="en-US" smtClean="0"/>
              <a:t>6/12/2014</a:t>
            </a:fld>
            <a:endParaRPr lang="en-US"/>
          </a:p>
        </p:txBody>
      </p:sp>
      <p:sp>
        <p:nvSpPr>
          <p:cNvPr id="8" name="Footer Placeholder 7"/>
          <p:cNvSpPr>
            <a:spLocks noGrp="1"/>
          </p:cNvSpPr>
          <p:nvPr>
            <p:ph type="ftr" sz="quarter" idx="11"/>
          </p:nvPr>
        </p:nvSpPr>
        <p:spPr/>
        <p:txBody>
          <a:bodyPr/>
          <a:lstStyle/>
          <a:p>
            <a:r>
              <a:rPr lang="en-US" smtClean="0"/>
              <a:t>Master Plan Community Meeting, June 11, 2014</a:t>
            </a:r>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B31825-E855-4047-9090-3FA16C29089A}" type="datetime1">
              <a:rPr lang="en-US" smtClean="0"/>
              <a:t>6/12/2014</a:t>
            </a:fld>
            <a:endParaRPr lang="en-US"/>
          </a:p>
        </p:txBody>
      </p:sp>
      <p:sp>
        <p:nvSpPr>
          <p:cNvPr id="4" name="Footer Placeholder 3"/>
          <p:cNvSpPr>
            <a:spLocks noGrp="1"/>
          </p:cNvSpPr>
          <p:nvPr>
            <p:ph type="ftr" sz="quarter" idx="11"/>
          </p:nvPr>
        </p:nvSpPr>
        <p:spPr/>
        <p:txBody>
          <a:bodyPr/>
          <a:lstStyle/>
          <a:p>
            <a:r>
              <a:rPr lang="en-US" smtClean="0"/>
              <a:t>Master Plan Community Meeting, June 11, 2014</a:t>
            </a:r>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7E94F-7AF1-4C52-AF47-5150E9A58E48}" type="datetime1">
              <a:rPr lang="en-US" smtClean="0"/>
              <a:t>6/12/2014</a:t>
            </a:fld>
            <a:endParaRPr lang="en-US"/>
          </a:p>
        </p:txBody>
      </p:sp>
      <p:sp>
        <p:nvSpPr>
          <p:cNvPr id="3" name="Footer Placeholder 2"/>
          <p:cNvSpPr>
            <a:spLocks noGrp="1"/>
          </p:cNvSpPr>
          <p:nvPr>
            <p:ph type="ftr" sz="quarter" idx="11"/>
          </p:nvPr>
        </p:nvSpPr>
        <p:spPr/>
        <p:txBody>
          <a:bodyPr/>
          <a:lstStyle/>
          <a:p>
            <a:r>
              <a:rPr lang="en-US" smtClean="0"/>
              <a:t>Master Plan Community Meeting, June 11, 2014</a:t>
            </a:r>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449C3-E5A3-41A4-89C8-7702E5B8051C}" type="datetime1">
              <a:rPr lang="en-US" smtClean="0"/>
              <a:t>6/12/2014</a:t>
            </a:fld>
            <a:endParaRPr lang="en-US"/>
          </a:p>
        </p:txBody>
      </p:sp>
      <p:sp>
        <p:nvSpPr>
          <p:cNvPr id="6" name="Footer Placeholder 5"/>
          <p:cNvSpPr>
            <a:spLocks noGrp="1"/>
          </p:cNvSpPr>
          <p:nvPr>
            <p:ph type="ftr" sz="quarter" idx="11"/>
          </p:nvPr>
        </p:nvSpPr>
        <p:spPr/>
        <p:txBody>
          <a:bodyPr/>
          <a:lstStyle/>
          <a:p>
            <a:r>
              <a:rPr lang="en-US" smtClean="0"/>
              <a:t>Master Plan Community Meeting, June 11, 2014</a:t>
            </a:r>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0221D-1098-4F00-8337-B95AF2ED4541}" type="datetime1">
              <a:rPr lang="en-US" smtClean="0"/>
              <a:t>6/12/2014</a:t>
            </a:fld>
            <a:endParaRPr lang="en-US"/>
          </a:p>
        </p:txBody>
      </p:sp>
      <p:sp>
        <p:nvSpPr>
          <p:cNvPr id="6" name="Footer Placeholder 5"/>
          <p:cNvSpPr>
            <a:spLocks noGrp="1"/>
          </p:cNvSpPr>
          <p:nvPr>
            <p:ph type="ftr" sz="quarter" idx="11"/>
          </p:nvPr>
        </p:nvSpPr>
        <p:spPr/>
        <p:txBody>
          <a:bodyPr/>
          <a:lstStyle/>
          <a:p>
            <a:r>
              <a:rPr lang="en-US" smtClean="0"/>
              <a:t>Master Plan Community Meeting, June 11, 2014</a:t>
            </a:r>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1C584B7-01E8-4EA4-AA51-24EF697DD958}" type="datetime1">
              <a:rPr lang="en-US" smtClean="0"/>
              <a:t>6/12/2014</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Master Plan Community Meeting, June 11, 2014</a:t>
            </a:r>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hf sldNum="0"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607EC91-1BFC-4926-92C2-7D74FEDF0457}" type="datetimeFigureOut">
              <a:rPr lang="en-US" smtClean="0">
                <a:solidFill>
                  <a:srgbClr val="242852"/>
                </a:solidFill>
              </a:rPr>
              <a:pPr/>
              <a:t>6/12/2014</a:t>
            </a:fld>
            <a:endParaRPr lang="en-US">
              <a:solidFill>
                <a:srgbClr val="242852"/>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242852"/>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26636D2-AA90-4AC4-BC8D-F070D3C32351}" type="slidenum">
              <a:rPr lang="en-US" smtClean="0">
                <a:solidFill>
                  <a:srgbClr val="242852"/>
                </a:solidFill>
              </a:rPr>
              <a:pPr/>
              <a:t>‹#›</a:t>
            </a:fld>
            <a:endParaRPr lang="en-US">
              <a:solidFill>
                <a:srgbClr val="242852"/>
              </a:solidFill>
            </a:endParaRPr>
          </a:p>
        </p:txBody>
      </p:sp>
    </p:spTree>
    <p:extLst>
      <p:ext uri="{BB962C8B-B14F-4D97-AF65-F5344CB8AC3E}">
        <p14:creationId xmlns:p14="http://schemas.microsoft.com/office/powerpoint/2010/main" val="199297946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607EC91-1BFC-4926-92C2-7D74FEDF0457}" type="datetimeFigureOut">
              <a:rPr lang="en-US" smtClean="0">
                <a:solidFill>
                  <a:srgbClr val="D2533C"/>
                </a:solidFill>
              </a:rPr>
              <a:pPr/>
              <a:t>6/12/2014</a:t>
            </a:fld>
            <a:endParaRPr lang="en-US">
              <a:solidFill>
                <a:srgbClr val="D2533C"/>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D2533C"/>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26636D2-AA90-4AC4-BC8D-F070D3C32351}" type="slidenum">
              <a:rPr lang="en-US" smtClean="0">
                <a:solidFill>
                  <a:srgbClr val="D2533C"/>
                </a:solidFill>
              </a:rPr>
              <a:pPr/>
              <a:t>‹#›</a:t>
            </a:fld>
            <a:endParaRPr lang="en-US">
              <a:solidFill>
                <a:srgbClr val="D2533C"/>
              </a:solidFill>
            </a:endParaRPr>
          </a:p>
        </p:txBody>
      </p:sp>
    </p:spTree>
    <p:extLst>
      <p:ext uri="{BB962C8B-B14F-4D97-AF65-F5344CB8AC3E}">
        <p14:creationId xmlns:p14="http://schemas.microsoft.com/office/powerpoint/2010/main" val="332669730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A01D4-D08B-489C-A069-92AA9DA209B7}" type="datetimeFigureOut">
              <a:rPr lang="en-US" smtClean="0">
                <a:solidFill>
                  <a:prstClr val="black">
                    <a:tint val="75000"/>
                  </a:prstClr>
                </a:solidFill>
              </a:rPr>
              <a:pPr/>
              <a:t>6/12/2014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1F279-E574-4901-906B-CC13C2F3EE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3194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40.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4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4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4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4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55335" y="3581400"/>
            <a:ext cx="5689005" cy="1210264"/>
          </a:xfrm>
        </p:spPr>
        <p:txBody>
          <a:bodyPr>
            <a:noAutofit/>
          </a:bodyPr>
          <a:lstStyle/>
          <a:p>
            <a:pPr algn="ctr"/>
            <a:r>
              <a:rPr lang="en-US" sz="2800" dirty="0" smtClean="0"/>
              <a:t>Cultural Resources</a:t>
            </a:r>
          </a:p>
          <a:p>
            <a:pPr algn="ctr"/>
            <a:r>
              <a:rPr lang="en-US" sz="2800" dirty="0" smtClean="0"/>
              <a:t>Transportation</a:t>
            </a:r>
          </a:p>
          <a:p>
            <a:pPr algn="ctr"/>
            <a:r>
              <a:rPr lang="en-US" sz="2800" dirty="0" smtClean="0"/>
              <a:t>Public Facilities &amp; Services</a:t>
            </a:r>
          </a:p>
        </p:txBody>
      </p:sp>
      <p:sp>
        <p:nvSpPr>
          <p:cNvPr id="3" name="Title 2"/>
          <p:cNvSpPr>
            <a:spLocks noGrp="1"/>
          </p:cNvSpPr>
          <p:nvPr>
            <p:ph type="ctrTitle"/>
          </p:nvPr>
        </p:nvSpPr>
        <p:spPr>
          <a:xfrm>
            <a:off x="1020899" y="1776413"/>
            <a:ext cx="7175351" cy="1119187"/>
          </a:xfrm>
        </p:spPr>
        <p:txBody>
          <a:bodyPr/>
          <a:lstStyle/>
          <a:p>
            <a:pPr algn="ctr"/>
            <a:r>
              <a:rPr lang="en-US" dirty="0" smtClean="0"/>
              <a:t>Master Plan 2014</a:t>
            </a:r>
            <a:br>
              <a:rPr lang="en-US" dirty="0" smtClean="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89" y="228600"/>
            <a:ext cx="833437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2476" y="2895600"/>
            <a:ext cx="6554724" cy="523220"/>
          </a:xfrm>
          <a:prstGeom prst="rect">
            <a:avLst/>
          </a:prstGeom>
          <a:noFill/>
        </p:spPr>
        <p:txBody>
          <a:bodyPr wrap="square" rtlCol="0">
            <a:spAutoFit/>
          </a:bodyPr>
          <a:lstStyle/>
          <a:p>
            <a:pPr algn="ctr"/>
            <a:r>
              <a:rPr lang="en-US" sz="2800" i="1" dirty="0">
                <a:solidFill>
                  <a:schemeClr val="bg2">
                    <a:lumMod val="25000"/>
                  </a:schemeClr>
                </a:solidFill>
              </a:rPr>
              <a:t>Spotlighting the Master Plan Chapters</a:t>
            </a:r>
            <a:endParaRPr lang="en-US" sz="2800" dirty="0">
              <a:solidFill>
                <a:schemeClr val="bg2">
                  <a:lumMod val="25000"/>
                </a:schemeClr>
              </a:solidFill>
            </a:endParaRPr>
          </a:p>
        </p:txBody>
      </p:sp>
    </p:spTree>
    <p:extLst>
      <p:ext uri="{BB962C8B-B14F-4D97-AF65-F5344CB8AC3E}">
        <p14:creationId xmlns:p14="http://schemas.microsoft.com/office/powerpoint/2010/main" val="6494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895600"/>
            <a:ext cx="1981200" cy="1828800"/>
          </a:xfrm>
        </p:spPr>
        <p:txBody>
          <a:bodyPr>
            <a:normAutofit/>
          </a:bodyPr>
          <a:lstStyle/>
          <a:p>
            <a:r>
              <a:rPr lang="en-US" sz="2400" dirty="0" smtClean="0">
                <a:latin typeface="AngsanaUPC" panose="02020603050405020304" pitchFamily="18" charset="-34"/>
                <a:cs typeface="AngsanaUPC" panose="02020603050405020304" pitchFamily="18" charset="-34"/>
              </a:rPr>
              <a:t>2014 MASTER PLAN UPDATE</a:t>
            </a:r>
            <a:endParaRPr lang="en-US" sz="2400" dirty="0">
              <a:latin typeface="AngsanaUPC" panose="02020603050405020304" pitchFamily="18" charset="-34"/>
              <a:cs typeface="AngsanaUPC" panose="02020603050405020304" pitchFamily="18" charset="-34"/>
            </a:endParaRPr>
          </a:p>
        </p:txBody>
      </p:sp>
      <p:sp>
        <p:nvSpPr>
          <p:cNvPr id="2" name="Title 1"/>
          <p:cNvSpPr>
            <a:spLocks noGrp="1"/>
          </p:cNvSpPr>
          <p:nvPr>
            <p:ph type="title"/>
          </p:nvPr>
        </p:nvSpPr>
        <p:spPr>
          <a:xfrm>
            <a:off x="304800" y="2895600"/>
            <a:ext cx="6553200" cy="1828800"/>
          </a:xfrm>
        </p:spPr>
        <p:txBody>
          <a:bodyPr/>
          <a:lstStyle/>
          <a:p>
            <a:r>
              <a:rPr lang="en-US" sz="5200" dirty="0" smtClean="0">
                <a:latin typeface="AngsanaUPC" panose="02020603050405020304" pitchFamily="18" charset="-34"/>
                <a:cs typeface="AngsanaUPC" panose="02020603050405020304" pitchFamily="18" charset="-34"/>
              </a:rPr>
              <a:t>Transportation</a:t>
            </a:r>
            <a:r>
              <a:rPr lang="en-US" sz="6000" dirty="0" smtClean="0">
                <a:latin typeface="AngsanaUPC" panose="02020603050405020304" pitchFamily="18" charset="-34"/>
                <a:cs typeface="AngsanaUPC" panose="02020603050405020304" pitchFamily="18" charset="-34"/>
              </a:rPr>
              <a:t> </a:t>
            </a:r>
            <a:endParaRPr lang="en-US" sz="60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2229394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#1</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b="1" spc="200" dirty="0">
                <a:solidFill>
                  <a:prstClr val="white"/>
                </a:solidFill>
                <a:latin typeface="Angsana New" panose="02020603050405020304" pitchFamily="18" charset="-34"/>
                <a:cs typeface="Angsana New" panose="02020603050405020304" pitchFamily="18" charset="-34"/>
              </a:rPr>
              <a:t>Improve roadway infrastructure &amp; enhance vehicular circulation throughout City</a:t>
            </a:r>
            <a:endParaRPr lang="en-US" dirty="0"/>
          </a:p>
        </p:txBody>
      </p:sp>
    </p:spTree>
    <p:extLst>
      <p:ext uri="{BB962C8B-B14F-4D97-AF65-F5344CB8AC3E}">
        <p14:creationId xmlns:p14="http://schemas.microsoft.com/office/powerpoint/2010/main" val="67969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407893" cy="4910329"/>
          </a:xfrm>
        </p:spPr>
        <p:txBody>
          <a:bodyPr>
            <a:normAutofit fontScale="85000" lnSpcReduction="10000"/>
          </a:bodyPr>
          <a:lstStyle/>
          <a:p>
            <a:r>
              <a:rPr lang="en-US" dirty="0"/>
              <a:t>Increase annual budgets and dedicated funding streams for road </a:t>
            </a:r>
            <a:r>
              <a:rPr lang="en-US" dirty="0" smtClean="0"/>
              <a:t>maintenance </a:t>
            </a:r>
          </a:p>
          <a:p>
            <a:pPr lvl="1">
              <a:buFont typeface="Wingdings" panose="05000000000000000000" pitchFamily="2" charset="2"/>
              <a:buChar char="Ø"/>
            </a:pPr>
            <a:r>
              <a:rPr lang="en-US" i="1" dirty="0"/>
              <a:t>Explore feasibility of bonding to support substantial expansion of road </a:t>
            </a:r>
            <a:r>
              <a:rPr lang="en-US" i="1" dirty="0" smtClean="0"/>
              <a:t>work</a:t>
            </a:r>
          </a:p>
          <a:p>
            <a:pPr marL="365760" lvl="1" indent="0">
              <a:buNone/>
            </a:pPr>
            <a:endParaRPr lang="en-US" dirty="0" smtClean="0"/>
          </a:p>
          <a:p>
            <a:r>
              <a:rPr lang="en-US" dirty="0"/>
              <a:t>Improve local planning, communication and coordination of transportation </a:t>
            </a:r>
            <a:r>
              <a:rPr lang="en-US" dirty="0" smtClean="0"/>
              <a:t>issues</a:t>
            </a:r>
          </a:p>
          <a:p>
            <a:pPr lvl="1">
              <a:buFont typeface="Wingdings" panose="05000000000000000000" pitchFamily="2" charset="2"/>
              <a:buChar char="Ø"/>
            </a:pPr>
            <a:r>
              <a:rPr lang="en-US" i="1" dirty="0"/>
              <a:t>Improve safety and responsiveness to citizens through interdepartmental  Transportation Safety Advisory Committee (TSAC</a:t>
            </a:r>
            <a:r>
              <a:rPr lang="en-US" i="1" dirty="0" smtClean="0"/>
              <a:t>)</a:t>
            </a:r>
          </a:p>
          <a:p>
            <a:pPr marL="365760" lvl="1" indent="0">
              <a:buNone/>
            </a:pPr>
            <a:endParaRPr lang="en-US" dirty="0" smtClean="0"/>
          </a:p>
          <a:p>
            <a:r>
              <a:rPr lang="en-US" dirty="0"/>
              <a:t>Improve regional planning, communication and coordination of transportation </a:t>
            </a:r>
            <a:r>
              <a:rPr lang="en-US" dirty="0" smtClean="0"/>
              <a:t>issues</a:t>
            </a:r>
          </a:p>
          <a:p>
            <a:pPr lvl="1">
              <a:buFont typeface="Wingdings" panose="05000000000000000000" pitchFamily="2" charset="2"/>
              <a:buChar char="Ø"/>
            </a:pPr>
            <a:r>
              <a:rPr lang="en-US" i="1" dirty="0"/>
              <a:t>Improve representation and coordination with the Merrimack Valley Planning Commission and Metropolitan Planning Organization in regard to the Transportation Improvement Program and Regional Transportation </a:t>
            </a:r>
            <a:r>
              <a:rPr lang="en-US" i="1" dirty="0" smtClean="0"/>
              <a:t>Plan</a:t>
            </a:r>
          </a:p>
          <a:p>
            <a:pPr marL="365760" lvl="1" indent="0">
              <a:buNone/>
            </a:pPr>
            <a:endParaRPr lang="en-US" dirty="0" smtClean="0"/>
          </a:p>
          <a:p>
            <a:r>
              <a:rPr lang="en-US" dirty="0"/>
              <a:t>Reduce impact on residential neighborhoods of commercial truck access to the industrial </a:t>
            </a:r>
            <a:r>
              <a:rPr lang="en-US" dirty="0" smtClean="0"/>
              <a:t>park</a:t>
            </a:r>
          </a:p>
          <a:p>
            <a:pPr lvl="1">
              <a:buFont typeface="Wingdings" panose="05000000000000000000" pitchFamily="2" charset="2"/>
              <a:buChar char="Ø"/>
            </a:pPr>
            <a:r>
              <a:rPr lang="en-US" i="1" dirty="0"/>
              <a:t>Improve local signage and implementation/enforcement of truck bans</a:t>
            </a:r>
            <a:endParaRPr lang="en-US" i="1" dirty="0" smtClean="0"/>
          </a:p>
          <a:p>
            <a:pPr marL="45720" indent="0">
              <a:buNone/>
            </a:pPr>
            <a:endParaRPr lang="en-US" dirty="0" smtClean="0"/>
          </a:p>
          <a:p>
            <a:endParaRPr lang="en-US" dirty="0"/>
          </a:p>
        </p:txBody>
      </p:sp>
      <p:sp>
        <p:nvSpPr>
          <p:cNvPr id="3" name="Title 2"/>
          <p:cNvSpPr>
            <a:spLocks noGrp="1"/>
          </p:cNvSpPr>
          <p:nvPr>
            <p:ph type="title"/>
          </p:nvPr>
        </p:nvSpPr>
        <p:spPr/>
        <p:txBody>
          <a:bodyPr/>
          <a:lstStyle/>
          <a:p>
            <a:r>
              <a:rPr lang="en-US" sz="2400" b="1" dirty="0">
                <a:solidFill>
                  <a:prstClr val="white"/>
                </a:solidFill>
                <a:latin typeface="Angsana New" panose="02020603050405020304" pitchFamily="18" charset="-34"/>
                <a:cs typeface="Angsana New" panose="02020603050405020304" pitchFamily="18" charset="-34"/>
              </a:rPr>
              <a:t>Goal #1: Improve roadway infrastructure &amp; enhance vehicular circulation throughout City</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9219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2" dur="1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7" dur="10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22"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407893" cy="4910329"/>
          </a:xfrm>
        </p:spPr>
        <p:txBody>
          <a:bodyPr>
            <a:normAutofit fontScale="85000" lnSpcReduction="20000"/>
          </a:bodyPr>
          <a:lstStyle/>
          <a:p>
            <a:r>
              <a:rPr lang="en-US" dirty="0"/>
              <a:t>Continue to evaluate and improve efficiency of overall downtown circulation</a:t>
            </a:r>
          </a:p>
          <a:p>
            <a:pPr lvl="1">
              <a:buFont typeface="Wingdings" panose="05000000000000000000" pitchFamily="2" charset="2"/>
              <a:buChar char="Ø"/>
            </a:pPr>
            <a:r>
              <a:rPr lang="en-US" i="1" dirty="0"/>
              <a:t>Seek funding and conduct comprehensive analysis of downtown </a:t>
            </a:r>
            <a:r>
              <a:rPr lang="en-US" i="1" dirty="0" smtClean="0"/>
              <a:t>circulation</a:t>
            </a:r>
          </a:p>
          <a:p>
            <a:pPr marL="365760" lvl="1" indent="0">
              <a:buNone/>
            </a:pPr>
            <a:endParaRPr lang="en-US" dirty="0"/>
          </a:p>
          <a:p>
            <a:r>
              <a:rPr lang="en-US" dirty="0" smtClean="0"/>
              <a:t>Incorporate </a:t>
            </a:r>
            <a:r>
              <a:rPr lang="en-US" dirty="0"/>
              <a:t>“Complete Streets” approach for all </a:t>
            </a:r>
            <a:r>
              <a:rPr lang="en-US" dirty="0" smtClean="0"/>
              <a:t>roadways</a:t>
            </a:r>
          </a:p>
          <a:p>
            <a:pPr lvl="1">
              <a:buFont typeface="Wingdings" panose="05000000000000000000" pitchFamily="2" charset="2"/>
              <a:buChar char="Ø"/>
            </a:pPr>
            <a:r>
              <a:rPr lang="en-US" i="1" dirty="0"/>
              <a:t>Adopt model ordinance of Complete Streets design </a:t>
            </a:r>
            <a:r>
              <a:rPr lang="en-US" i="1" dirty="0" smtClean="0"/>
              <a:t>criteria</a:t>
            </a:r>
          </a:p>
          <a:p>
            <a:pPr marL="365760" lvl="1" indent="0">
              <a:buNone/>
            </a:pPr>
            <a:endParaRPr lang="en-US" dirty="0" smtClean="0"/>
          </a:p>
          <a:p>
            <a:r>
              <a:rPr lang="en-US" dirty="0"/>
              <a:t>Improve safety, appearance, and functionality of key </a:t>
            </a:r>
            <a:r>
              <a:rPr lang="en-US" dirty="0" smtClean="0"/>
              <a:t>intersections</a:t>
            </a:r>
          </a:p>
          <a:p>
            <a:pPr lvl="1">
              <a:buFont typeface="Wingdings" panose="05000000000000000000" pitchFamily="2" charset="2"/>
              <a:buChar char="Ø"/>
            </a:pPr>
            <a:r>
              <a:rPr lang="en-US" i="1" dirty="0"/>
              <a:t>Work with local, regional and state agencies </a:t>
            </a:r>
            <a:r>
              <a:rPr lang="en-US" i="1" dirty="0" smtClean="0"/>
              <a:t>to improve intersections, including Merrimac Street &amp; Route 1, Three Roads, and Route 1 rotary</a:t>
            </a:r>
          </a:p>
          <a:p>
            <a:pPr marL="365760" lvl="1" indent="0">
              <a:buNone/>
            </a:pPr>
            <a:endParaRPr lang="en-US" dirty="0" smtClean="0"/>
          </a:p>
          <a:p>
            <a:r>
              <a:rPr lang="en-US" dirty="0"/>
              <a:t>Investigate improved land use policies to enhance and preserve efficiency of the City’s transportation </a:t>
            </a:r>
            <a:r>
              <a:rPr lang="en-US" dirty="0" smtClean="0"/>
              <a:t>network</a:t>
            </a:r>
          </a:p>
          <a:p>
            <a:pPr lvl="1">
              <a:buFont typeface="Wingdings" panose="05000000000000000000" pitchFamily="2" charset="2"/>
              <a:buChar char="Ø"/>
            </a:pPr>
            <a:r>
              <a:rPr lang="en-US" i="1" dirty="0"/>
              <a:t>Work with stakeholders to explore promoting appropriate Transportation Oriented Development (TOD) </a:t>
            </a:r>
            <a:r>
              <a:rPr lang="en-US" i="1" dirty="0" smtClean="0"/>
              <a:t>projects</a:t>
            </a:r>
          </a:p>
          <a:p>
            <a:pPr marL="365760" lvl="1" indent="0">
              <a:buNone/>
            </a:pPr>
            <a:endParaRPr lang="en-US" dirty="0" smtClean="0"/>
          </a:p>
          <a:p>
            <a:r>
              <a:rPr lang="en-US" dirty="0"/>
              <a:t>Improve winter parking ban policies and snow and ice removal </a:t>
            </a:r>
            <a:r>
              <a:rPr lang="en-US" dirty="0" smtClean="0"/>
              <a:t>management</a:t>
            </a:r>
          </a:p>
          <a:p>
            <a:pPr lvl="1">
              <a:buFont typeface="Wingdings" panose="05000000000000000000" pitchFamily="2" charset="2"/>
              <a:buChar char="Ø"/>
            </a:pPr>
            <a:r>
              <a:rPr lang="en-US" i="1" dirty="0"/>
              <a:t>Identify streets that limit public safety vehicle access and create policies to alleviate </a:t>
            </a:r>
            <a:r>
              <a:rPr lang="en-US" i="1" dirty="0" smtClean="0"/>
              <a:t>issue</a:t>
            </a:r>
          </a:p>
          <a:p>
            <a:endParaRPr lang="en-US" dirty="0"/>
          </a:p>
        </p:txBody>
      </p:sp>
      <p:sp>
        <p:nvSpPr>
          <p:cNvPr id="3" name="Title 2"/>
          <p:cNvSpPr>
            <a:spLocks noGrp="1"/>
          </p:cNvSpPr>
          <p:nvPr>
            <p:ph type="title"/>
          </p:nvPr>
        </p:nvSpPr>
        <p:spPr/>
        <p:txBody>
          <a:bodyPr/>
          <a:lstStyle/>
          <a:p>
            <a:r>
              <a:rPr lang="en-US" sz="2400" b="1" dirty="0" smtClean="0">
                <a:latin typeface="Angsana New" panose="02020603050405020304" pitchFamily="18" charset="-34"/>
                <a:cs typeface="Angsana New" panose="02020603050405020304" pitchFamily="18" charset="-34"/>
              </a:rPr>
              <a:t>Goal #1: Improve </a:t>
            </a:r>
            <a:r>
              <a:rPr lang="en-US" sz="2400" b="1" dirty="0">
                <a:latin typeface="Angsana New" panose="02020603050405020304" pitchFamily="18" charset="-34"/>
                <a:cs typeface="Angsana New" panose="02020603050405020304" pitchFamily="18" charset="-34"/>
              </a:rPr>
              <a:t>roadway infrastructure </a:t>
            </a:r>
            <a:r>
              <a:rPr lang="en-US" sz="2400" b="1" dirty="0" smtClean="0">
                <a:latin typeface="Angsana New" panose="02020603050405020304" pitchFamily="18" charset="-34"/>
                <a:cs typeface="Angsana New" panose="02020603050405020304" pitchFamily="18" charset="-34"/>
              </a:rPr>
              <a:t>&amp; </a:t>
            </a:r>
            <a:r>
              <a:rPr lang="en-US" sz="2400" b="1" dirty="0">
                <a:latin typeface="Angsana New" panose="02020603050405020304" pitchFamily="18" charset="-34"/>
                <a:cs typeface="Angsana New" panose="02020603050405020304" pitchFamily="18" charset="-34"/>
              </a:rPr>
              <a:t>enhance vehicular circulation throughout City</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7893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2" dur="1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7" dur="10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22" dur="10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randombar(horizontal)">
                                      <p:cBhvr>
                                        <p:cTn id="27" dur="1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#2</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b="1" dirty="0">
                <a:latin typeface="Angsana New" panose="02020603050405020304" pitchFamily="18" charset="-34"/>
                <a:ea typeface="Calibri"/>
                <a:cs typeface="Angsana New" panose="02020603050405020304" pitchFamily="18" charset="-34"/>
              </a:rPr>
              <a:t>Improve public parking facilities </a:t>
            </a:r>
            <a:r>
              <a:rPr lang="en-US" sz="2800" b="1" dirty="0" smtClean="0">
                <a:latin typeface="Angsana New" panose="02020603050405020304" pitchFamily="18" charset="-34"/>
                <a:ea typeface="Calibri"/>
                <a:cs typeface="Angsana New" panose="02020603050405020304" pitchFamily="18" charset="-34"/>
              </a:rPr>
              <a:t/>
            </a:r>
            <a:br>
              <a:rPr lang="en-US" sz="2800" b="1" dirty="0" smtClean="0">
                <a:latin typeface="Angsana New" panose="02020603050405020304" pitchFamily="18" charset="-34"/>
                <a:ea typeface="Calibri"/>
                <a:cs typeface="Angsana New" panose="02020603050405020304" pitchFamily="18" charset="-34"/>
              </a:rPr>
            </a:br>
            <a:r>
              <a:rPr lang="en-US" sz="2800" b="1" dirty="0" smtClean="0">
                <a:latin typeface="Angsana New" panose="02020603050405020304" pitchFamily="18" charset="-34"/>
                <a:ea typeface="Calibri"/>
                <a:cs typeface="Angsana New" panose="02020603050405020304" pitchFamily="18" charset="-34"/>
              </a:rPr>
              <a:t>and </a:t>
            </a:r>
            <a:r>
              <a:rPr lang="en-US" sz="2800" b="1" dirty="0">
                <a:latin typeface="Angsana New" panose="02020603050405020304" pitchFamily="18" charset="-34"/>
                <a:ea typeface="Calibri"/>
                <a:cs typeface="Angsana New" panose="02020603050405020304" pitchFamily="18" charset="-34"/>
              </a:rPr>
              <a:t>management</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46726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407893" cy="4910329"/>
          </a:xfrm>
        </p:spPr>
        <p:txBody>
          <a:bodyPr>
            <a:normAutofit/>
          </a:bodyPr>
          <a:lstStyle/>
          <a:p>
            <a:r>
              <a:rPr lang="en-US" sz="1700" dirty="0"/>
              <a:t>Establish structured parking facilities to support the downtown commercial district and allow for increased removal of “interim” waterfront </a:t>
            </a:r>
            <a:r>
              <a:rPr lang="en-US" sz="1700" dirty="0" smtClean="0"/>
              <a:t>parking</a:t>
            </a:r>
          </a:p>
          <a:p>
            <a:pPr lvl="1">
              <a:buFont typeface="Wingdings" panose="05000000000000000000" pitchFamily="2" charset="2"/>
              <a:buChar char="Ø"/>
            </a:pPr>
            <a:r>
              <a:rPr lang="en-US" sz="1500" i="1" dirty="0"/>
              <a:t>Continue to seek funding and site control for a downtown structured garage at </a:t>
            </a:r>
            <a:r>
              <a:rPr lang="en-US" sz="1500" i="1" dirty="0" err="1"/>
              <a:t>Titcomb</a:t>
            </a:r>
            <a:r>
              <a:rPr lang="en-US" sz="1500" i="1" dirty="0"/>
              <a:t> and Merrimac </a:t>
            </a:r>
            <a:r>
              <a:rPr lang="en-US" sz="1500" i="1" dirty="0" smtClean="0"/>
              <a:t>Streets</a:t>
            </a:r>
          </a:p>
          <a:p>
            <a:pPr marL="365760" lvl="1" indent="0">
              <a:buNone/>
            </a:pPr>
            <a:endParaRPr lang="en-US" sz="1700" dirty="0"/>
          </a:p>
          <a:p>
            <a:r>
              <a:rPr lang="en-US" sz="1700" dirty="0"/>
              <a:t>Investigate public-private partnerships to increase capacity of public </a:t>
            </a:r>
            <a:r>
              <a:rPr lang="en-US" sz="1700" dirty="0" smtClean="0"/>
              <a:t>parking</a:t>
            </a:r>
          </a:p>
          <a:p>
            <a:pPr marL="45720" indent="0">
              <a:buNone/>
            </a:pPr>
            <a:endParaRPr lang="en-US" sz="1700" dirty="0" smtClean="0"/>
          </a:p>
          <a:p>
            <a:r>
              <a:rPr lang="en-US" sz="1700" dirty="0"/>
              <a:t>Develop both short- and long-term plans for central waterfront </a:t>
            </a:r>
            <a:r>
              <a:rPr lang="en-US" sz="1700" dirty="0" smtClean="0"/>
              <a:t>parking</a:t>
            </a:r>
          </a:p>
          <a:p>
            <a:pPr lvl="1">
              <a:buFont typeface="Wingdings" panose="05000000000000000000" pitchFamily="2" charset="2"/>
              <a:buChar char="Ø"/>
            </a:pPr>
            <a:r>
              <a:rPr lang="en-US" sz="1500" i="1" dirty="0"/>
              <a:t>Pursue long-term reduction in waterfront parking to allow for waterfront park expansion and redevelopment of lots currently owned by the Newburyport Redevelopment Authority while retaining appropriate parking for public access to the </a:t>
            </a:r>
            <a:r>
              <a:rPr lang="en-US" sz="1500" i="1" dirty="0" smtClean="0"/>
              <a:t>river</a:t>
            </a:r>
          </a:p>
          <a:p>
            <a:pPr marL="365760" lvl="1" indent="0">
              <a:buNone/>
            </a:pPr>
            <a:endParaRPr lang="en-US" dirty="0" smtClean="0"/>
          </a:p>
          <a:p>
            <a:endParaRPr lang="en-US" dirty="0"/>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#2: </a:t>
            </a:r>
            <a:r>
              <a:rPr lang="en-US" sz="2800" b="1" dirty="0">
                <a:latin typeface="Angsana New" panose="02020603050405020304" pitchFamily="18" charset="-34"/>
                <a:ea typeface="Calibri"/>
                <a:cs typeface="Angsana New" panose="02020603050405020304" pitchFamily="18" charset="-34"/>
              </a:rPr>
              <a:t>Improve public parking facilities </a:t>
            </a:r>
            <a:br>
              <a:rPr lang="en-US" sz="2800" b="1" dirty="0">
                <a:latin typeface="Angsana New" panose="02020603050405020304" pitchFamily="18" charset="-34"/>
                <a:ea typeface="Calibri"/>
                <a:cs typeface="Angsana New" panose="02020603050405020304" pitchFamily="18" charset="-34"/>
              </a:rPr>
            </a:br>
            <a:r>
              <a:rPr lang="en-US" sz="2800" b="1" dirty="0">
                <a:latin typeface="Angsana New" panose="02020603050405020304" pitchFamily="18" charset="-34"/>
                <a:ea typeface="Calibri"/>
                <a:cs typeface="Angsana New" panose="02020603050405020304" pitchFamily="18" charset="-34"/>
              </a:rPr>
              <a:t>and management</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531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2"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0"/>
            <a:ext cx="8407893" cy="4910329"/>
          </a:xfrm>
        </p:spPr>
        <p:txBody>
          <a:bodyPr>
            <a:normAutofit/>
          </a:bodyPr>
          <a:lstStyle/>
          <a:p>
            <a:r>
              <a:rPr lang="en-US" sz="1700" dirty="0"/>
              <a:t>Maintain and improve downtown paid parking </a:t>
            </a:r>
            <a:r>
              <a:rPr lang="en-US" sz="1700" dirty="0" smtClean="0"/>
              <a:t>system</a:t>
            </a:r>
          </a:p>
          <a:p>
            <a:pPr lvl="1">
              <a:buFont typeface="Wingdings" panose="05000000000000000000" pitchFamily="2" charset="2"/>
              <a:buChar char="Ø"/>
            </a:pPr>
            <a:r>
              <a:rPr lang="en-US" sz="1500" i="1" dirty="0"/>
              <a:t>Consider mechanisms to create higher turnover of on-street parking </a:t>
            </a:r>
            <a:r>
              <a:rPr lang="en-US" sz="1500" i="1" dirty="0" smtClean="0"/>
              <a:t>downtown</a:t>
            </a:r>
          </a:p>
          <a:p>
            <a:pPr lvl="1">
              <a:buFont typeface="Wingdings" panose="05000000000000000000" pitchFamily="2" charset="2"/>
              <a:buChar char="Ø"/>
            </a:pPr>
            <a:r>
              <a:rPr lang="en-US" sz="1500" i="1" dirty="0"/>
              <a:t>Explore and implement smart technologies to improve system and user interface (sensors, wireless </a:t>
            </a:r>
            <a:r>
              <a:rPr lang="en-US" sz="1500" i="1" dirty="0" smtClean="0"/>
              <a:t>communication, mobile </a:t>
            </a:r>
            <a:r>
              <a:rPr lang="en-US" sz="1500" i="1" dirty="0"/>
              <a:t>apps</a:t>
            </a:r>
            <a:r>
              <a:rPr lang="en-US" sz="1500" i="1" dirty="0" smtClean="0"/>
              <a:t>)</a:t>
            </a:r>
            <a:endParaRPr lang="en-US" sz="1500" i="1" dirty="0"/>
          </a:p>
          <a:p>
            <a:pPr marL="45720" indent="0">
              <a:buNone/>
            </a:pPr>
            <a:endParaRPr lang="en-US" sz="1700" dirty="0" smtClean="0"/>
          </a:p>
          <a:p>
            <a:r>
              <a:rPr lang="en-US" sz="1700" dirty="0"/>
              <a:t>Improve management of parking around significant events as well as the busy summer </a:t>
            </a:r>
            <a:r>
              <a:rPr lang="en-US" sz="1700" dirty="0" smtClean="0"/>
              <a:t>season</a:t>
            </a:r>
          </a:p>
          <a:p>
            <a:pPr lvl="1">
              <a:buFont typeface="Wingdings" panose="05000000000000000000" pitchFamily="2" charset="2"/>
              <a:buChar char="Ø"/>
            </a:pPr>
            <a:r>
              <a:rPr lang="en-US" sz="1500" i="1" dirty="0"/>
              <a:t>Research feasibility of satellite parking lots and frequent shuttle service, e.g., mandatory shuttle service for events</a:t>
            </a:r>
            <a:endParaRPr lang="en-US" sz="1500" i="1" dirty="0" smtClean="0"/>
          </a:p>
          <a:p>
            <a:endParaRPr lang="en-US" dirty="0"/>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#2: </a:t>
            </a:r>
            <a:r>
              <a:rPr lang="en-US" sz="2800" b="1" dirty="0">
                <a:latin typeface="Angsana New" panose="02020603050405020304" pitchFamily="18" charset="-34"/>
                <a:ea typeface="Calibri"/>
                <a:cs typeface="Angsana New" panose="02020603050405020304" pitchFamily="18" charset="-34"/>
              </a:rPr>
              <a:t>Improve public parking facilities </a:t>
            </a:r>
            <a:br>
              <a:rPr lang="en-US" sz="2800" b="1" dirty="0">
                <a:latin typeface="Angsana New" panose="02020603050405020304" pitchFamily="18" charset="-34"/>
                <a:ea typeface="Calibri"/>
                <a:cs typeface="Angsana New" panose="02020603050405020304" pitchFamily="18" charset="-34"/>
              </a:rPr>
            </a:br>
            <a:r>
              <a:rPr lang="en-US" sz="2800" b="1" dirty="0">
                <a:latin typeface="Angsana New" panose="02020603050405020304" pitchFamily="18" charset="-34"/>
                <a:ea typeface="Calibri"/>
                <a:cs typeface="Angsana New" panose="02020603050405020304" pitchFamily="18" charset="-34"/>
              </a:rPr>
              <a:t>and management</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23339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#3</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b="1" dirty="0">
                <a:latin typeface="Angsana New" panose="02020603050405020304" pitchFamily="18" charset="-34"/>
                <a:ea typeface="Calibri"/>
                <a:cs typeface="Angsana New" panose="02020603050405020304" pitchFamily="18" charset="-34"/>
              </a:rPr>
              <a:t>Promote walkability and pedestrian safety throughout the City</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56929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910329"/>
          </a:xfrm>
        </p:spPr>
        <p:txBody>
          <a:bodyPr>
            <a:normAutofit/>
          </a:bodyPr>
          <a:lstStyle/>
          <a:p>
            <a:r>
              <a:rPr lang="en-US" sz="1700" dirty="0"/>
              <a:t>Improve City’s system of </a:t>
            </a:r>
            <a:r>
              <a:rPr lang="en-US" sz="1700" dirty="0" smtClean="0"/>
              <a:t>sidewalks</a:t>
            </a:r>
          </a:p>
          <a:p>
            <a:pPr lvl="1">
              <a:buFont typeface="Wingdings" panose="05000000000000000000" pitchFamily="2" charset="2"/>
              <a:buChar char="Ø"/>
            </a:pPr>
            <a:r>
              <a:rPr lang="en-US" sz="1500" i="1" dirty="0"/>
              <a:t>Make the City’s comprehensive 5-year sidewalk plan more transparent, web-based, and accessible for </a:t>
            </a:r>
            <a:r>
              <a:rPr lang="en-US" sz="1500" i="1" dirty="0" smtClean="0"/>
              <a:t>citizens</a:t>
            </a:r>
          </a:p>
          <a:p>
            <a:pPr lvl="1">
              <a:buFont typeface="Wingdings" panose="05000000000000000000" pitchFamily="2" charset="2"/>
              <a:buChar char="Ø"/>
            </a:pPr>
            <a:r>
              <a:rPr lang="en-US" sz="1500" i="1" dirty="0" smtClean="0"/>
              <a:t>Investigate </a:t>
            </a:r>
            <a:r>
              <a:rPr lang="en-US" sz="1500" i="1" dirty="0"/>
              <a:t>better marking of primary pedestrian routes through installation of way-finding </a:t>
            </a:r>
            <a:r>
              <a:rPr lang="en-US" sz="1500" i="1" dirty="0" smtClean="0"/>
              <a:t>signage</a:t>
            </a:r>
          </a:p>
          <a:p>
            <a:pPr marL="365760" lvl="1" indent="0">
              <a:buNone/>
            </a:pPr>
            <a:endParaRPr lang="en-US" sz="1300" dirty="0"/>
          </a:p>
          <a:p>
            <a:r>
              <a:rPr lang="en-US" sz="1700" dirty="0"/>
              <a:t>Improve pedestrian routes to schools for </a:t>
            </a:r>
            <a:r>
              <a:rPr lang="en-US" sz="1700" dirty="0" smtClean="0"/>
              <a:t>children</a:t>
            </a:r>
          </a:p>
          <a:p>
            <a:pPr lvl="1">
              <a:buFont typeface="Wingdings" panose="05000000000000000000" pitchFamily="2" charset="2"/>
              <a:buChar char="Ø"/>
            </a:pPr>
            <a:r>
              <a:rPr lang="en-US" sz="1500" i="1" dirty="0"/>
              <a:t>Develop and adopt a Safe Routes to Schools policy, and expand the local Safe Routes to Schools program (Walking and Wheeling Newburyport) and </a:t>
            </a:r>
            <a:r>
              <a:rPr lang="en-US" sz="1500" i="1" dirty="0" smtClean="0"/>
              <a:t>network</a:t>
            </a:r>
          </a:p>
          <a:p>
            <a:pPr marL="365760" lvl="1" indent="0">
              <a:buNone/>
            </a:pPr>
            <a:endParaRPr lang="en-US" sz="1500" dirty="0" smtClean="0"/>
          </a:p>
          <a:p>
            <a:r>
              <a:rPr lang="en-US" sz="1700" dirty="0"/>
              <a:t>Improve and prioritize pedestrian routes for </a:t>
            </a:r>
            <a:r>
              <a:rPr lang="en-US" sz="1700" dirty="0" smtClean="0"/>
              <a:t>seniors</a:t>
            </a:r>
          </a:p>
          <a:p>
            <a:pPr lvl="1">
              <a:buFont typeface="Wingdings" panose="05000000000000000000" pitchFamily="2" charset="2"/>
              <a:buChar char="Ø"/>
            </a:pPr>
            <a:r>
              <a:rPr lang="en-US" sz="1500" i="1" dirty="0"/>
              <a:t>Improve and re-open pedestrian connection between North Atkinson Street and neighborhood and the new Senior </a:t>
            </a:r>
            <a:r>
              <a:rPr lang="en-US" sz="1500" i="1" dirty="0" smtClean="0"/>
              <a:t>Center</a:t>
            </a:r>
          </a:p>
          <a:p>
            <a:pPr marL="365760" lvl="1" indent="0">
              <a:buNone/>
            </a:pPr>
            <a:endParaRPr lang="en-US" sz="1500" dirty="0" smtClean="0"/>
          </a:p>
          <a:p>
            <a:r>
              <a:rPr lang="en-US" sz="1700" dirty="0"/>
              <a:t>Extend off-road pathways and trails for </a:t>
            </a:r>
            <a:r>
              <a:rPr lang="en-US" sz="1700" dirty="0" smtClean="0"/>
              <a:t>pedestrians</a:t>
            </a:r>
          </a:p>
          <a:p>
            <a:pPr lvl="1">
              <a:buFont typeface="Wingdings" panose="05000000000000000000" pitchFamily="2" charset="2"/>
              <a:buChar char="Ø"/>
            </a:pPr>
            <a:r>
              <a:rPr lang="en-US" sz="1500" i="1" dirty="0"/>
              <a:t>Construct and fund maintenance of Phase II of the multi-use Clipper City Rail </a:t>
            </a:r>
            <a:r>
              <a:rPr lang="en-US" sz="1500" i="1" dirty="0" smtClean="0"/>
              <a:t>Trail</a:t>
            </a:r>
          </a:p>
          <a:p>
            <a:pPr lvl="1">
              <a:buFont typeface="Wingdings" panose="05000000000000000000" pitchFamily="2" charset="2"/>
              <a:buChar char="Ø"/>
            </a:pPr>
            <a:r>
              <a:rPr lang="en-US" sz="1500" i="1" dirty="0"/>
              <a:t>Work with the Town of Newbury to extend Phase III of the Clipper City Rail Trail to the MBTA commuter rail station</a:t>
            </a:r>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#3: </a:t>
            </a:r>
            <a:r>
              <a:rPr lang="en-US" sz="2800" b="1" dirty="0">
                <a:latin typeface="Angsana New" panose="02020603050405020304" pitchFamily="18" charset="-34"/>
                <a:ea typeface="Calibri"/>
                <a:cs typeface="Angsana New" panose="02020603050405020304" pitchFamily="18" charset="-34"/>
              </a:rPr>
              <a:t>Promote walkability and pedestrian safety throughout the City</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5728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7" dur="1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2" dur="10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27" dur="1000"/>
                                        <p:tgtEl>
                                          <p:spTgt spid="2">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32"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407893" cy="4910329"/>
          </a:xfrm>
        </p:spPr>
        <p:txBody>
          <a:bodyPr>
            <a:normAutofit/>
          </a:bodyPr>
          <a:lstStyle/>
          <a:p>
            <a:r>
              <a:rPr lang="en-US" sz="1700" dirty="0"/>
              <a:t>Conduct comprehensive analysis and create a City-wide pedestrian improvement </a:t>
            </a:r>
            <a:r>
              <a:rPr lang="en-US" sz="1700" dirty="0" smtClean="0"/>
              <a:t>plan</a:t>
            </a:r>
          </a:p>
          <a:p>
            <a:pPr marL="365760" lvl="1" indent="0">
              <a:buNone/>
            </a:pPr>
            <a:endParaRPr lang="en-US" sz="1300" dirty="0"/>
          </a:p>
          <a:p>
            <a:r>
              <a:rPr lang="en-US" sz="1700" dirty="0"/>
              <a:t>Prioritize and implement universal access </a:t>
            </a:r>
            <a:r>
              <a:rPr lang="en-US" sz="1700" dirty="0" smtClean="0"/>
              <a:t>upgrades</a:t>
            </a:r>
          </a:p>
          <a:p>
            <a:pPr lvl="1">
              <a:buFont typeface="Wingdings" panose="05000000000000000000" pitchFamily="2" charset="2"/>
              <a:buChar char="Ø"/>
            </a:pPr>
            <a:r>
              <a:rPr lang="en-US" sz="1500" i="1" dirty="0"/>
              <a:t>Install Accessible Pedestrian Signals at prioritized signalized </a:t>
            </a:r>
            <a:r>
              <a:rPr lang="en-US" sz="1500" i="1" dirty="0" smtClean="0"/>
              <a:t>intersections</a:t>
            </a:r>
          </a:p>
          <a:p>
            <a:pPr marL="45720" indent="0">
              <a:buNone/>
            </a:pPr>
            <a:endParaRPr lang="en-US" sz="1500" dirty="0" smtClean="0"/>
          </a:p>
          <a:p>
            <a:r>
              <a:rPr lang="en-US" sz="1700" dirty="0"/>
              <a:t>Adopt “Complete Streets” approach to promote improved pedestrian facilities in all transportation </a:t>
            </a:r>
            <a:r>
              <a:rPr lang="en-US" sz="1700" dirty="0" smtClean="0"/>
              <a:t>corridors</a:t>
            </a:r>
          </a:p>
          <a:p>
            <a:pPr lvl="1">
              <a:buFont typeface="Wingdings" panose="05000000000000000000" pitchFamily="2" charset="2"/>
              <a:buChar char="Ø"/>
            </a:pPr>
            <a:r>
              <a:rPr lang="en-US" sz="1500" i="1" dirty="0"/>
              <a:t>Require all new developments to study the full transportation impacts with mitigation to include construction of pedestrian facilities to nearby </a:t>
            </a:r>
            <a:r>
              <a:rPr lang="en-US" sz="1500" i="1" dirty="0" smtClean="0"/>
              <a:t>destinations</a:t>
            </a:r>
          </a:p>
          <a:p>
            <a:pPr lvl="1">
              <a:buFont typeface="Wingdings" panose="05000000000000000000" pitchFamily="2" charset="2"/>
              <a:buChar char="Ø"/>
            </a:pPr>
            <a:r>
              <a:rPr lang="en-US" sz="1500" i="1" dirty="0"/>
              <a:t>Research best practices in traffic calming and implement measures in priority areas</a:t>
            </a:r>
          </a:p>
          <a:p>
            <a:pPr marL="365760" lvl="1" indent="0">
              <a:buNone/>
            </a:pPr>
            <a:endParaRPr lang="en-US" sz="1500" dirty="0" smtClean="0"/>
          </a:p>
          <a:p>
            <a:r>
              <a:rPr lang="en-US" sz="1700" dirty="0"/>
              <a:t>Pursue a “Walk Friendly” community designation to promote pedestrian facilities and market Newburyport as a walkable destination</a:t>
            </a:r>
            <a:endParaRPr lang="en-US" sz="1700" dirty="0" smtClean="0"/>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#3: </a:t>
            </a:r>
            <a:r>
              <a:rPr lang="en-US" sz="2800" b="1" dirty="0">
                <a:latin typeface="Angsana New" panose="02020603050405020304" pitchFamily="18" charset="-34"/>
                <a:ea typeface="Calibri"/>
                <a:cs typeface="Angsana New" panose="02020603050405020304" pitchFamily="18" charset="-34"/>
              </a:rPr>
              <a:t>Promote walkability and pedestrian safety throughout the City</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7925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10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2" dur="10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7"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28800" y="3048000"/>
            <a:ext cx="5638800" cy="523220"/>
          </a:xfrm>
          <a:prstGeom prst="rect">
            <a:avLst/>
          </a:prstGeom>
          <a:noFill/>
        </p:spPr>
        <p:txBody>
          <a:bodyPr wrap="square" rtlCol="0">
            <a:spAutoFit/>
          </a:bodyPr>
          <a:lstStyle/>
          <a:p>
            <a:pPr algn="ctr"/>
            <a:r>
              <a:rPr lang="en-US" sz="2800" b="1" dirty="0" smtClean="0">
                <a:solidFill>
                  <a:prstClr val="black"/>
                </a:solidFill>
              </a:rPr>
              <a:t>Cultural Resources Sub-Committee</a:t>
            </a:r>
            <a:endParaRPr lang="en-US" sz="2800" b="1" dirty="0">
              <a:solidFill>
                <a:prstClr val="black"/>
              </a:solidFill>
            </a:endParaRPr>
          </a:p>
        </p:txBody>
      </p:sp>
      <p:sp>
        <p:nvSpPr>
          <p:cNvPr id="12" name="TextBox 11"/>
          <p:cNvSpPr txBox="1"/>
          <p:nvPr/>
        </p:nvSpPr>
        <p:spPr>
          <a:xfrm>
            <a:off x="3657600" y="3657600"/>
            <a:ext cx="1600200" cy="369332"/>
          </a:xfrm>
          <a:prstGeom prst="rect">
            <a:avLst/>
          </a:prstGeom>
          <a:noFill/>
        </p:spPr>
        <p:txBody>
          <a:bodyPr wrap="square" rtlCol="0">
            <a:spAutoFit/>
          </a:bodyPr>
          <a:lstStyle/>
          <a:p>
            <a:pPr algn="ctr"/>
            <a:r>
              <a:rPr lang="en-US" b="1" dirty="0" smtClean="0">
                <a:solidFill>
                  <a:prstClr val="black"/>
                </a:solidFill>
              </a:rPr>
              <a:t>June 11, 2014</a:t>
            </a:r>
            <a:endParaRPr lang="en-US" b="1" dirty="0">
              <a:solidFill>
                <a:prstClr val="black"/>
              </a:solidFill>
            </a:endParaRPr>
          </a:p>
        </p:txBody>
      </p:sp>
      <p:sp>
        <p:nvSpPr>
          <p:cNvPr id="13" name="TextBox 12"/>
          <p:cNvSpPr txBox="1"/>
          <p:nvPr/>
        </p:nvSpPr>
        <p:spPr>
          <a:xfrm>
            <a:off x="1752600" y="381000"/>
            <a:ext cx="6934200" cy="584775"/>
          </a:xfrm>
          <a:prstGeom prst="rect">
            <a:avLst/>
          </a:prstGeom>
          <a:noFill/>
        </p:spPr>
        <p:txBody>
          <a:bodyPr wrap="square" rtlCol="0">
            <a:spAutoFit/>
          </a:bodyPr>
          <a:lstStyle/>
          <a:p>
            <a:r>
              <a:rPr lang="en-US" sz="3200" b="1" dirty="0" smtClean="0">
                <a:solidFill>
                  <a:prstClr val="black"/>
                </a:solidFill>
              </a:rPr>
              <a:t>City of Newburyport 2014 Master Plan</a:t>
            </a:r>
            <a:endParaRPr lang="en-US" sz="3200" b="1" dirty="0">
              <a:solidFill>
                <a:prstClr val="black"/>
              </a:solidFill>
            </a:endParaRPr>
          </a:p>
        </p:txBody>
      </p:sp>
      <p:pic>
        <p:nvPicPr>
          <p:cNvPr id="14" name="Picture 13" descr="Nbpt City Seal.jpg"/>
          <p:cNvPicPr>
            <a:picLocks noChangeAspect="1"/>
          </p:cNvPicPr>
          <p:nvPr/>
        </p:nvPicPr>
        <p:blipFill>
          <a:blip r:embed="rId2" cstate="print"/>
          <a:stretch>
            <a:fillRect/>
          </a:stretch>
        </p:blipFill>
        <p:spPr>
          <a:xfrm>
            <a:off x="228600" y="152400"/>
            <a:ext cx="1162536" cy="1188720"/>
          </a:xfrm>
          <a:prstGeom prst="rect">
            <a:avLst/>
          </a:prstGeom>
        </p:spPr>
      </p:pic>
    </p:spTree>
    <p:extLst>
      <p:ext uri="{BB962C8B-B14F-4D97-AF65-F5344CB8AC3E}">
        <p14:creationId xmlns:p14="http://schemas.microsoft.com/office/powerpoint/2010/main" val="2970881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#4</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a:xfrm>
            <a:off x="381000" y="2895600"/>
            <a:ext cx="6324600" cy="1645920"/>
          </a:xfrm>
        </p:spPr>
        <p:txBody>
          <a:bodyPr/>
          <a:lstStyle/>
          <a:p>
            <a:r>
              <a:rPr lang="en-US" sz="2800" b="1" dirty="0">
                <a:latin typeface="Angsana New" panose="02020603050405020304" pitchFamily="18" charset="-34"/>
                <a:ea typeface="Calibri"/>
                <a:cs typeface="Angsana New" panose="02020603050405020304" pitchFamily="18" charset="-34"/>
              </a:rPr>
              <a:t>Promote bicycle use throughout the City as a viable alternative transportation mode</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593180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56217"/>
            <a:ext cx="8407893" cy="4910329"/>
          </a:xfrm>
        </p:spPr>
        <p:txBody>
          <a:bodyPr>
            <a:normAutofit/>
          </a:bodyPr>
          <a:lstStyle/>
          <a:p>
            <a:r>
              <a:rPr lang="en-US" sz="1700" dirty="0"/>
              <a:t>Extend off-road pathways and trails for </a:t>
            </a:r>
            <a:r>
              <a:rPr lang="en-US" sz="1700" dirty="0" smtClean="0"/>
              <a:t>bicyclists</a:t>
            </a:r>
          </a:p>
          <a:p>
            <a:pPr lvl="1">
              <a:buFont typeface="Wingdings" panose="05000000000000000000" pitchFamily="2" charset="2"/>
              <a:buChar char="Ø"/>
            </a:pPr>
            <a:r>
              <a:rPr lang="en-US" sz="1500" i="1" dirty="0"/>
              <a:t>Work with neighboring communities and regional and state partners to physically connect trails to other </a:t>
            </a:r>
            <a:r>
              <a:rPr lang="en-US" sz="1500" i="1" dirty="0" smtClean="0"/>
              <a:t>municipalities</a:t>
            </a:r>
          </a:p>
          <a:p>
            <a:pPr lvl="1">
              <a:buFont typeface="Wingdings" panose="05000000000000000000" pitchFamily="2" charset="2"/>
              <a:buChar char="Ø"/>
            </a:pPr>
            <a:r>
              <a:rPr lang="en-US" sz="1500" i="1" dirty="0"/>
              <a:t>Work with NRA, WFT, and other stakeholders to construct a dedicated, safe and appropriate bicycle path across the central </a:t>
            </a:r>
            <a:r>
              <a:rPr lang="en-US" sz="1500" i="1" dirty="0" smtClean="0"/>
              <a:t>waterfront</a:t>
            </a:r>
          </a:p>
          <a:p>
            <a:pPr marL="365760" lvl="1" indent="0">
              <a:buNone/>
            </a:pPr>
            <a:endParaRPr lang="en-US" sz="1300" dirty="0"/>
          </a:p>
          <a:p>
            <a:r>
              <a:rPr lang="en-US" sz="1700" dirty="0"/>
              <a:t>Improve on-street bicycle </a:t>
            </a:r>
            <a:r>
              <a:rPr lang="en-US" sz="1700" dirty="0" smtClean="0"/>
              <a:t>facilities</a:t>
            </a:r>
          </a:p>
          <a:p>
            <a:pPr lvl="1">
              <a:buFont typeface="Wingdings" panose="05000000000000000000" pitchFamily="2" charset="2"/>
              <a:buChar char="Ø"/>
            </a:pPr>
            <a:r>
              <a:rPr lang="en-US" sz="1500" i="1" dirty="0"/>
              <a:t>Review, prioritize, fund, and construct a more comprehensive system of bicycle lanes on major roads with adequate </a:t>
            </a:r>
            <a:r>
              <a:rPr lang="en-US" sz="1500" i="1" dirty="0" smtClean="0"/>
              <a:t>width</a:t>
            </a:r>
          </a:p>
          <a:p>
            <a:pPr marL="365760" lvl="1" indent="0">
              <a:buNone/>
            </a:pPr>
            <a:endParaRPr lang="en-US" sz="1500" dirty="0" smtClean="0"/>
          </a:p>
          <a:p>
            <a:r>
              <a:rPr lang="en-US" sz="1700" dirty="0"/>
              <a:t>Explore other systems, infrastructure and approaches to promote bicycle </a:t>
            </a:r>
            <a:r>
              <a:rPr lang="en-US" sz="1700" dirty="0" smtClean="0"/>
              <a:t>use</a:t>
            </a:r>
          </a:p>
          <a:p>
            <a:pPr lvl="1">
              <a:buFont typeface="Wingdings" panose="05000000000000000000" pitchFamily="2" charset="2"/>
              <a:buChar char="Ø"/>
            </a:pPr>
            <a:r>
              <a:rPr lang="en-US" sz="1500" i="1" dirty="0"/>
              <a:t>Explore feasibility and implement as appropriate an appropriately scaled bicycle sharing </a:t>
            </a:r>
            <a:r>
              <a:rPr lang="en-US" sz="1500" i="1" dirty="0" smtClean="0"/>
              <a:t>system</a:t>
            </a:r>
          </a:p>
          <a:p>
            <a:pPr lvl="1">
              <a:buFont typeface="Wingdings" panose="05000000000000000000" pitchFamily="2" charset="2"/>
              <a:buChar char="Ø"/>
            </a:pPr>
            <a:r>
              <a:rPr lang="en-US" sz="1500" i="1" dirty="0"/>
              <a:t>Pursue a “Bicycle Friendly” community designation to promote bicycle facilities and market Newburyport as a </a:t>
            </a:r>
            <a:r>
              <a:rPr lang="en-US" sz="1500" i="1" dirty="0" err="1"/>
              <a:t>bikable</a:t>
            </a:r>
            <a:r>
              <a:rPr lang="en-US" sz="1500" i="1" dirty="0"/>
              <a:t> destination</a:t>
            </a:r>
            <a:endParaRPr lang="en-US" sz="1500" i="1" dirty="0" smtClean="0"/>
          </a:p>
          <a:p>
            <a:pPr marL="365760" lvl="1" indent="0">
              <a:buNone/>
            </a:pPr>
            <a:endParaRPr lang="en-US" sz="1500" dirty="0" smtClean="0"/>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#4: </a:t>
            </a:r>
            <a:r>
              <a:rPr lang="en-US" sz="2800" b="1" dirty="0">
                <a:latin typeface="Angsana New" panose="02020603050405020304" pitchFamily="18" charset="-34"/>
                <a:ea typeface="Calibri"/>
                <a:cs typeface="Angsana New" panose="02020603050405020304" pitchFamily="18" charset="-34"/>
              </a:rPr>
              <a:t>Promote bicycle use throughout the City as a viable alternative transportation mode</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80104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7" dur="1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2" dur="10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randombar(horizontal)">
                                      <p:cBhvr>
                                        <p:cTn id="27"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56217"/>
            <a:ext cx="8407893" cy="4910329"/>
          </a:xfrm>
        </p:spPr>
        <p:txBody>
          <a:bodyPr>
            <a:normAutofit/>
          </a:bodyPr>
          <a:lstStyle/>
          <a:p>
            <a:r>
              <a:rPr lang="en-US" sz="1700" dirty="0"/>
              <a:t>Develop a comprehensive bicycle master </a:t>
            </a:r>
            <a:r>
              <a:rPr lang="en-US" sz="1700" dirty="0" smtClean="0"/>
              <a:t>plan</a:t>
            </a:r>
          </a:p>
          <a:p>
            <a:pPr marL="45720" indent="0">
              <a:buNone/>
            </a:pPr>
            <a:endParaRPr lang="en-US" sz="1300" dirty="0"/>
          </a:p>
          <a:p>
            <a:r>
              <a:rPr lang="en-US" sz="1700" dirty="0"/>
              <a:t>Adopt “Complete Streets” approach to promote improved bicycle facilities in all transportation </a:t>
            </a:r>
            <a:r>
              <a:rPr lang="en-US" sz="1700" dirty="0" smtClean="0"/>
              <a:t>corridors</a:t>
            </a:r>
          </a:p>
          <a:p>
            <a:pPr marL="45720" indent="0">
              <a:buNone/>
            </a:pPr>
            <a:endParaRPr lang="en-US" sz="1500" dirty="0" smtClean="0"/>
          </a:p>
          <a:p>
            <a:r>
              <a:rPr lang="en-US" sz="1700" dirty="0"/>
              <a:t>Improve bicycle routes to schools for </a:t>
            </a:r>
            <a:r>
              <a:rPr lang="en-US" sz="1700" dirty="0" smtClean="0"/>
              <a:t>children</a:t>
            </a:r>
          </a:p>
          <a:p>
            <a:pPr lvl="1">
              <a:buFont typeface="Wingdings" panose="05000000000000000000" pitchFamily="2" charset="2"/>
              <a:buChar char="Ø"/>
            </a:pPr>
            <a:r>
              <a:rPr lang="en-US" sz="1500" i="1" dirty="0"/>
              <a:t>Improve bicycle facilities along the Low Street corridor to schools</a:t>
            </a:r>
            <a:endParaRPr lang="en-US" sz="1500" i="1" dirty="0" smtClean="0"/>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#4: </a:t>
            </a:r>
            <a:r>
              <a:rPr lang="en-US" sz="2800" b="1" dirty="0">
                <a:latin typeface="Angsana New" panose="02020603050405020304" pitchFamily="18" charset="-34"/>
                <a:ea typeface="Calibri"/>
                <a:cs typeface="Angsana New" panose="02020603050405020304" pitchFamily="18" charset="-34"/>
              </a:rPr>
              <a:t>Promote bicycle use throughout the City as a viable alternative transportation mode</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4005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#5</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a:xfrm>
            <a:off x="381000" y="2895600"/>
            <a:ext cx="6324600" cy="1645920"/>
          </a:xfrm>
        </p:spPr>
        <p:txBody>
          <a:bodyPr/>
          <a:lstStyle/>
          <a:p>
            <a:r>
              <a:rPr lang="en-US" sz="2800" b="1" dirty="0">
                <a:latin typeface="Angsana New" panose="02020603050405020304" pitchFamily="18" charset="-34"/>
                <a:ea typeface="Calibri"/>
                <a:cs typeface="Angsana New" panose="02020603050405020304" pitchFamily="18" charset="-34"/>
              </a:rPr>
              <a:t>Improve public transportation services</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014291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910329"/>
          </a:xfrm>
        </p:spPr>
        <p:txBody>
          <a:bodyPr>
            <a:normAutofit lnSpcReduction="10000"/>
          </a:bodyPr>
          <a:lstStyle/>
          <a:p>
            <a:r>
              <a:rPr lang="en-US" sz="1700" dirty="0"/>
              <a:t>Continue to refine regional MVRTA public bus </a:t>
            </a:r>
            <a:r>
              <a:rPr lang="en-US" sz="1700" dirty="0" smtClean="0"/>
              <a:t>service</a:t>
            </a:r>
          </a:p>
          <a:p>
            <a:pPr lvl="1">
              <a:buFont typeface="Wingdings" panose="05000000000000000000" pitchFamily="2" charset="2"/>
              <a:buChar char="Ø"/>
            </a:pPr>
            <a:r>
              <a:rPr lang="en-US" sz="1500" i="1" dirty="0"/>
              <a:t>Promote smart phone technology capacity and public awareness regarding timing and availability of </a:t>
            </a:r>
            <a:r>
              <a:rPr lang="en-US" sz="1500" i="1" dirty="0" smtClean="0"/>
              <a:t>buses</a:t>
            </a:r>
          </a:p>
          <a:p>
            <a:pPr marL="365760" lvl="1" indent="0">
              <a:buNone/>
            </a:pPr>
            <a:endParaRPr lang="en-US" sz="1300" dirty="0"/>
          </a:p>
          <a:p>
            <a:r>
              <a:rPr lang="en-US" sz="1700" dirty="0"/>
              <a:t>Explore feasibility of water-based transit to Salisbury and </a:t>
            </a:r>
            <a:r>
              <a:rPr lang="en-US" sz="1700" dirty="0" smtClean="0"/>
              <a:t>beyond</a:t>
            </a:r>
            <a:endParaRPr lang="en-US" sz="1500" dirty="0"/>
          </a:p>
          <a:p>
            <a:pPr marL="45720" indent="0">
              <a:buNone/>
            </a:pPr>
            <a:endParaRPr lang="en-US" sz="1500" dirty="0" smtClean="0"/>
          </a:p>
          <a:p>
            <a:r>
              <a:rPr lang="en-US" sz="1700" dirty="0"/>
              <a:t>Explore feasibility, and implement as appropriate, shuttle </a:t>
            </a:r>
            <a:r>
              <a:rPr lang="en-US" sz="1700" dirty="0" smtClean="0"/>
              <a:t>services</a:t>
            </a:r>
          </a:p>
          <a:p>
            <a:pPr lvl="1">
              <a:buFont typeface="Wingdings" panose="05000000000000000000" pitchFamily="2" charset="2"/>
              <a:buChar char="Ø"/>
            </a:pPr>
            <a:r>
              <a:rPr lang="en-US" sz="1500" i="1" dirty="0"/>
              <a:t>Explore feasibility of local shuttle service with frequent stops during the busy warm-weather season, as well as potentially </a:t>
            </a:r>
            <a:r>
              <a:rPr lang="en-US" sz="1500" i="1" dirty="0" smtClean="0"/>
              <a:t>year-round</a:t>
            </a:r>
          </a:p>
          <a:p>
            <a:pPr marL="365760" lvl="1" indent="0">
              <a:buNone/>
            </a:pPr>
            <a:endParaRPr lang="en-US" sz="1500" dirty="0" smtClean="0"/>
          </a:p>
          <a:p>
            <a:pPr lvl="0">
              <a:buClr>
                <a:srgbClr val="629DD1"/>
              </a:buClr>
            </a:pPr>
            <a:r>
              <a:rPr lang="en-US" sz="1700" dirty="0">
                <a:solidFill>
                  <a:srgbClr val="242852"/>
                </a:solidFill>
              </a:rPr>
              <a:t>Work more closely with the MBTA and </a:t>
            </a:r>
            <a:r>
              <a:rPr lang="en-US" sz="1700" dirty="0" err="1">
                <a:solidFill>
                  <a:srgbClr val="242852"/>
                </a:solidFill>
              </a:rPr>
              <a:t>MassDOT</a:t>
            </a:r>
            <a:r>
              <a:rPr lang="en-US" sz="1700" dirty="0">
                <a:solidFill>
                  <a:srgbClr val="242852"/>
                </a:solidFill>
              </a:rPr>
              <a:t>/C&amp;J to refine policies regarding existing train and </a:t>
            </a:r>
            <a:r>
              <a:rPr lang="en-US" sz="1700" dirty="0" smtClean="0">
                <a:solidFill>
                  <a:srgbClr val="242852"/>
                </a:solidFill>
              </a:rPr>
              <a:t>bus </a:t>
            </a:r>
            <a:r>
              <a:rPr lang="en-US" sz="1700" dirty="0">
                <a:solidFill>
                  <a:srgbClr val="242852"/>
                </a:solidFill>
              </a:rPr>
              <a:t>public </a:t>
            </a:r>
            <a:r>
              <a:rPr lang="en-US" sz="1700" dirty="0" smtClean="0">
                <a:solidFill>
                  <a:srgbClr val="242852"/>
                </a:solidFill>
              </a:rPr>
              <a:t>transportation</a:t>
            </a:r>
          </a:p>
          <a:p>
            <a:pPr lvl="1">
              <a:buClr>
                <a:srgbClr val="629DD1"/>
              </a:buClr>
              <a:buFont typeface="Wingdings" panose="05000000000000000000" pitchFamily="2" charset="2"/>
              <a:buChar char="Ø"/>
            </a:pPr>
            <a:r>
              <a:rPr lang="en-US" sz="1500" i="1" dirty="0"/>
              <a:t>Better capture and use data on tourists using public transportation to travel to </a:t>
            </a:r>
            <a:r>
              <a:rPr lang="en-US" sz="1500" i="1" dirty="0" smtClean="0"/>
              <a:t>Newburyport</a:t>
            </a:r>
          </a:p>
          <a:p>
            <a:pPr marL="365760" lvl="1" indent="0">
              <a:buClr>
                <a:srgbClr val="629DD1"/>
              </a:buClr>
              <a:buNone/>
            </a:pPr>
            <a:endParaRPr lang="en-US" sz="1500" dirty="0" smtClean="0"/>
          </a:p>
          <a:p>
            <a:pPr lvl="0">
              <a:buClr>
                <a:srgbClr val="629DD1"/>
              </a:buClr>
            </a:pPr>
            <a:r>
              <a:rPr lang="en-US" sz="1700" dirty="0">
                <a:solidFill>
                  <a:srgbClr val="242852"/>
                </a:solidFill>
              </a:rPr>
              <a:t>Improve </a:t>
            </a:r>
            <a:r>
              <a:rPr lang="en-US" sz="1700" dirty="0" err="1">
                <a:solidFill>
                  <a:srgbClr val="242852"/>
                </a:solidFill>
              </a:rPr>
              <a:t>paratransit</a:t>
            </a:r>
            <a:r>
              <a:rPr lang="en-US" sz="1700" dirty="0">
                <a:solidFill>
                  <a:srgbClr val="242852"/>
                </a:solidFill>
              </a:rPr>
              <a:t> door-to-door transport service options for people with disabilities who are not able to ride fixed-route public </a:t>
            </a:r>
            <a:r>
              <a:rPr lang="en-US" sz="1700" dirty="0" smtClean="0">
                <a:solidFill>
                  <a:srgbClr val="242852"/>
                </a:solidFill>
              </a:rPr>
              <a:t>transportation</a:t>
            </a:r>
            <a:endParaRPr lang="en-US" sz="1500" dirty="0">
              <a:solidFill>
                <a:srgbClr val="242852"/>
              </a:solidFill>
            </a:endParaRPr>
          </a:p>
          <a:p>
            <a:pPr lvl="1">
              <a:buClr>
                <a:srgbClr val="629DD1"/>
              </a:buClr>
              <a:buFont typeface="Wingdings" panose="05000000000000000000" pitchFamily="2" charset="2"/>
              <a:buChar char="Ø"/>
            </a:pPr>
            <a:r>
              <a:rPr lang="en-US" sz="1500" i="1" dirty="0">
                <a:solidFill>
                  <a:srgbClr val="242852"/>
                </a:solidFill>
              </a:rPr>
              <a:t>Improve marketing of the MVRTA “ring and ride” 24-hour service</a:t>
            </a:r>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#5: </a:t>
            </a:r>
            <a:r>
              <a:rPr lang="en-US" sz="2800" b="1" dirty="0">
                <a:latin typeface="Angsana New" panose="02020603050405020304" pitchFamily="18" charset="-34"/>
                <a:ea typeface="Calibri"/>
                <a:cs typeface="Angsana New" panose="02020603050405020304" pitchFamily="18" charset="-34"/>
              </a:rPr>
              <a:t>Improve public transportation services</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005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2" dur="10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randombar(horizontal)">
                                      <p:cBhvr>
                                        <p:cTn id="17" dur="1000"/>
                                        <p:tgtEl>
                                          <p:spTgt spid="2">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22"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#6</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a:xfrm>
            <a:off x="381000" y="2895600"/>
            <a:ext cx="6324600" cy="1645920"/>
          </a:xfrm>
        </p:spPr>
        <p:txBody>
          <a:bodyPr/>
          <a:lstStyle/>
          <a:p>
            <a:r>
              <a:rPr lang="en-US" sz="2800" b="1" dirty="0">
                <a:latin typeface="Angsana New" panose="02020603050405020304" pitchFamily="18" charset="-34"/>
                <a:ea typeface="Calibri"/>
                <a:cs typeface="Angsana New" panose="02020603050405020304" pitchFamily="18" charset="-34"/>
              </a:rPr>
              <a:t>Adapt City’s transportation system to address climate change and sustainability</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391295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407893" cy="4910329"/>
          </a:xfrm>
        </p:spPr>
        <p:txBody>
          <a:bodyPr>
            <a:normAutofit/>
          </a:bodyPr>
          <a:lstStyle/>
          <a:p>
            <a:r>
              <a:rPr lang="en-US" sz="1700" dirty="0"/>
              <a:t>Review critical infrastructure and establish prioritized plan to modify portions of transportation network at risk from increased flooding and sea level </a:t>
            </a:r>
            <a:r>
              <a:rPr lang="en-US" sz="1700" dirty="0" smtClean="0"/>
              <a:t>rise</a:t>
            </a:r>
          </a:p>
          <a:p>
            <a:pPr lvl="1">
              <a:buFont typeface="Wingdings" panose="05000000000000000000" pitchFamily="2" charset="2"/>
              <a:buChar char="Ø"/>
            </a:pPr>
            <a:r>
              <a:rPr lang="en-US" sz="1500" i="1" dirty="0"/>
              <a:t>Prepare a Climate Change Resiliency Plan including review of roadways, drainage systems, etc. in critical </a:t>
            </a:r>
            <a:r>
              <a:rPr lang="en-US" sz="1500" i="1" dirty="0" smtClean="0"/>
              <a:t>locations</a:t>
            </a:r>
          </a:p>
          <a:p>
            <a:pPr marL="365760" lvl="1" indent="0">
              <a:buNone/>
            </a:pPr>
            <a:endParaRPr lang="en-US" sz="1500" dirty="0"/>
          </a:p>
          <a:p>
            <a:r>
              <a:rPr lang="en-US" sz="1700" dirty="0"/>
              <a:t>Improve energy efficiency of municipal fleet of </a:t>
            </a:r>
            <a:r>
              <a:rPr lang="en-US" sz="1700" dirty="0" smtClean="0"/>
              <a:t>vehicles</a:t>
            </a:r>
          </a:p>
          <a:p>
            <a:pPr lvl="1">
              <a:buFont typeface="Wingdings" panose="05000000000000000000" pitchFamily="2" charset="2"/>
              <a:buChar char="Ø"/>
            </a:pPr>
            <a:r>
              <a:rPr lang="en-US" sz="1500" i="1" dirty="0"/>
              <a:t>Implement “Green Communities” vehicle replacement </a:t>
            </a:r>
            <a:r>
              <a:rPr lang="en-US" sz="1500" i="1" dirty="0" smtClean="0"/>
              <a:t>policy</a:t>
            </a:r>
          </a:p>
          <a:p>
            <a:pPr marL="365760" lvl="1" indent="0">
              <a:buNone/>
            </a:pPr>
            <a:endParaRPr lang="en-US" sz="1500" dirty="0" smtClean="0"/>
          </a:p>
          <a:p>
            <a:r>
              <a:rPr lang="en-US" sz="1700" dirty="0"/>
              <a:t>Promote residential and municipal use of electric and hybrid </a:t>
            </a:r>
            <a:r>
              <a:rPr lang="en-US" sz="1700" dirty="0" smtClean="0"/>
              <a:t>vehicles</a:t>
            </a:r>
            <a:endParaRPr lang="en-US" sz="1500" dirty="0"/>
          </a:p>
          <a:p>
            <a:pPr lvl="1">
              <a:buFont typeface="Wingdings" panose="05000000000000000000" pitchFamily="2" charset="2"/>
              <a:buChar char="Ø"/>
            </a:pPr>
            <a:r>
              <a:rPr lang="en-US" sz="1500" i="1" dirty="0"/>
              <a:t>Establish electric charging stations in public lots and at municipal facilities</a:t>
            </a:r>
            <a:endParaRPr lang="en-US" sz="1500" i="1" dirty="0" smtClean="0"/>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#6: </a:t>
            </a:r>
            <a:r>
              <a:rPr lang="en-US" sz="2800" b="1" dirty="0">
                <a:latin typeface="Angsana New" panose="02020603050405020304" pitchFamily="18" charset="-34"/>
                <a:ea typeface="Calibri"/>
                <a:cs typeface="Angsana New" panose="02020603050405020304" pitchFamily="18" charset="-34"/>
              </a:rPr>
              <a:t>Adapt City’s transportation system to address climate change and sustainability</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53290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2" dur="1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7"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407893" cy="4910329"/>
          </a:xfrm>
        </p:spPr>
        <p:txBody>
          <a:bodyPr>
            <a:normAutofit/>
          </a:bodyPr>
          <a:lstStyle/>
          <a:p>
            <a:r>
              <a:rPr lang="en-US" sz="1700" dirty="0"/>
              <a:t>Explore facilitation of car-pooling and car-sharing </a:t>
            </a:r>
            <a:r>
              <a:rPr lang="en-US" sz="1700" dirty="0" smtClean="0"/>
              <a:t>services</a:t>
            </a:r>
            <a:endParaRPr lang="en-US" sz="1700" dirty="0"/>
          </a:p>
          <a:p>
            <a:pPr marL="45720" indent="0">
              <a:buNone/>
            </a:pPr>
            <a:endParaRPr lang="en-US" sz="1700" dirty="0"/>
          </a:p>
          <a:p>
            <a:r>
              <a:rPr lang="en-US" sz="1700" dirty="0"/>
              <a:t>Explore feasibility of hiring a Transportation Planner to bring focus and energy to the implementation of comprehensive and sustainable transportation </a:t>
            </a:r>
            <a:r>
              <a:rPr lang="en-US" sz="1700" dirty="0" smtClean="0"/>
              <a:t>improvements</a:t>
            </a:r>
          </a:p>
          <a:p>
            <a:pPr marL="45720" indent="0">
              <a:buNone/>
            </a:pPr>
            <a:endParaRPr lang="en-US" sz="1700" dirty="0" smtClean="0"/>
          </a:p>
          <a:p>
            <a:r>
              <a:rPr lang="en-US" sz="1700" dirty="0"/>
              <a:t>Explore viability of increased use of permeable </a:t>
            </a:r>
            <a:r>
              <a:rPr lang="en-US" sz="1700" dirty="0" smtClean="0"/>
              <a:t>pavement</a:t>
            </a:r>
          </a:p>
          <a:p>
            <a:endParaRPr lang="en-US" sz="1700" dirty="0"/>
          </a:p>
          <a:p>
            <a:r>
              <a:rPr lang="en-US" sz="1700" dirty="0"/>
              <a:t>Update land use policies to incorporate promotion of sustainability (e.g., solar panels) in private parking lots</a:t>
            </a:r>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#6: </a:t>
            </a:r>
            <a:r>
              <a:rPr lang="en-US" sz="2800" b="1" dirty="0">
                <a:latin typeface="Angsana New" panose="02020603050405020304" pitchFamily="18" charset="-34"/>
                <a:ea typeface="Calibri"/>
                <a:cs typeface="Angsana New" panose="02020603050405020304" pitchFamily="18" charset="-34"/>
              </a:rPr>
              <a:t>Adapt City’s transportation system to address climate change and sustainability</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829545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895600"/>
            <a:ext cx="1981200" cy="1828800"/>
          </a:xfrm>
        </p:spPr>
        <p:txBody>
          <a:bodyPr>
            <a:normAutofit/>
          </a:bodyPr>
          <a:lstStyle/>
          <a:p>
            <a:r>
              <a:rPr lang="en-US" sz="2400" dirty="0" smtClean="0">
                <a:latin typeface="AngsanaUPC" panose="02020603050405020304" pitchFamily="18" charset="-34"/>
                <a:cs typeface="AngsanaUPC" panose="02020603050405020304" pitchFamily="18" charset="-34"/>
              </a:rPr>
              <a:t>2014 MASTER PLAN UPDATE</a:t>
            </a:r>
          </a:p>
        </p:txBody>
      </p:sp>
      <p:sp>
        <p:nvSpPr>
          <p:cNvPr id="2" name="Title 1"/>
          <p:cNvSpPr>
            <a:spLocks noGrp="1"/>
          </p:cNvSpPr>
          <p:nvPr>
            <p:ph type="title"/>
          </p:nvPr>
        </p:nvSpPr>
        <p:spPr>
          <a:xfrm>
            <a:off x="533400" y="2895600"/>
            <a:ext cx="6324600" cy="1828800"/>
          </a:xfrm>
        </p:spPr>
        <p:txBody>
          <a:bodyPr/>
          <a:lstStyle/>
          <a:p>
            <a:r>
              <a:rPr lang="en-US" sz="6000" dirty="0" smtClean="0">
                <a:latin typeface="AngsanaUPC" panose="02020603050405020304" pitchFamily="18" charset="-34"/>
                <a:cs typeface="AngsanaUPC" panose="02020603050405020304" pitchFamily="18" charset="-34"/>
              </a:rPr>
              <a:t>PUBLIC FACILITIES AND SERVICES </a:t>
            </a:r>
            <a:endParaRPr lang="en-US" sz="60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2473133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#1</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b="1" spc="200" dirty="0">
                <a:solidFill>
                  <a:prstClr val="white"/>
                </a:solidFill>
                <a:latin typeface="Angsana New" panose="02020603050405020304" pitchFamily="18" charset="-34"/>
                <a:cs typeface="Angsana New" panose="02020603050405020304" pitchFamily="18" charset="-34"/>
              </a:rPr>
              <a:t>Maintain all public facilities and provide adequate funding to protect their long-term value </a:t>
            </a:r>
            <a:endParaRPr lang="en-US" dirty="0"/>
          </a:p>
        </p:txBody>
      </p:sp>
    </p:spTree>
    <p:extLst>
      <p:ext uri="{BB962C8B-B14F-4D97-AF65-F5344CB8AC3E}">
        <p14:creationId xmlns:p14="http://schemas.microsoft.com/office/powerpoint/2010/main" val="531485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7924800" cy="492443"/>
          </a:xfrm>
          <a:prstGeom prst="rect">
            <a:avLst/>
          </a:prstGeom>
          <a:noFill/>
        </p:spPr>
        <p:txBody>
          <a:bodyPr wrap="square" rtlCol="0">
            <a:spAutoFit/>
          </a:bodyPr>
          <a:lstStyle/>
          <a:p>
            <a:r>
              <a:rPr lang="en-US" sz="2600" b="1" dirty="0" smtClean="0">
                <a:solidFill>
                  <a:prstClr val="black"/>
                </a:solidFill>
              </a:rPr>
              <a:t>Cultural Resources Sub-Committee:  </a:t>
            </a:r>
            <a:r>
              <a:rPr lang="en-US" sz="2400" dirty="0" smtClean="0">
                <a:solidFill>
                  <a:prstClr val="black"/>
                </a:solidFill>
              </a:rPr>
              <a:t>Purpose &amp; Members</a:t>
            </a:r>
            <a:endParaRPr lang="en-US" sz="2400" dirty="0">
              <a:solidFill>
                <a:prstClr val="black"/>
              </a:solidFill>
            </a:endParaRPr>
          </a:p>
        </p:txBody>
      </p:sp>
      <p:sp>
        <p:nvSpPr>
          <p:cNvPr id="4" name="TextBox 3"/>
          <p:cNvSpPr txBox="1"/>
          <p:nvPr/>
        </p:nvSpPr>
        <p:spPr>
          <a:xfrm>
            <a:off x="1371600" y="914400"/>
            <a:ext cx="3505200" cy="923330"/>
          </a:xfrm>
          <a:prstGeom prst="rect">
            <a:avLst/>
          </a:prstGeom>
          <a:noFill/>
        </p:spPr>
        <p:txBody>
          <a:bodyPr wrap="square" rtlCol="0">
            <a:spAutoFit/>
          </a:bodyPr>
          <a:lstStyle/>
          <a:p>
            <a:r>
              <a:rPr lang="en-US" sz="2000" b="1" dirty="0" smtClean="0">
                <a:solidFill>
                  <a:prstClr val="black"/>
                </a:solidFill>
              </a:rPr>
              <a:t> </a:t>
            </a:r>
            <a:r>
              <a:rPr lang="en-US" sz="2200" b="1" dirty="0" smtClean="0">
                <a:solidFill>
                  <a:prstClr val="black"/>
                </a:solidFill>
              </a:rPr>
              <a:t>- Committee Purpose</a:t>
            </a:r>
          </a:p>
          <a:p>
            <a:endParaRPr lang="en-US" sz="1000" b="1" dirty="0">
              <a:solidFill>
                <a:prstClr val="black"/>
              </a:solidFill>
            </a:endParaRPr>
          </a:p>
          <a:p>
            <a:r>
              <a:rPr lang="en-US" sz="2200" b="1" dirty="0" smtClean="0">
                <a:solidFill>
                  <a:prstClr val="black"/>
                </a:solidFill>
              </a:rPr>
              <a:t> - Members &amp; Organizations</a:t>
            </a:r>
            <a:endParaRPr lang="en-US" sz="2200" b="1" dirty="0">
              <a:solidFill>
                <a:prstClr val="black"/>
              </a:solidFill>
            </a:endParaRPr>
          </a:p>
        </p:txBody>
      </p:sp>
      <p:sp>
        <p:nvSpPr>
          <p:cNvPr id="5" name="TextBox 4"/>
          <p:cNvSpPr txBox="1"/>
          <p:nvPr/>
        </p:nvSpPr>
        <p:spPr>
          <a:xfrm>
            <a:off x="2438400" y="2133600"/>
            <a:ext cx="4953000" cy="369332"/>
          </a:xfrm>
          <a:prstGeom prst="rect">
            <a:avLst/>
          </a:prstGeom>
          <a:noFill/>
        </p:spPr>
        <p:txBody>
          <a:bodyPr wrap="square" rtlCol="0">
            <a:spAutoFit/>
          </a:bodyPr>
          <a:lstStyle/>
          <a:p>
            <a:r>
              <a:rPr lang="en-US" b="1" dirty="0" smtClean="0">
                <a:solidFill>
                  <a:prstClr val="black"/>
                </a:solidFill>
              </a:rPr>
              <a:t>Melissa </a:t>
            </a:r>
            <a:r>
              <a:rPr lang="en-US" b="1" dirty="0" err="1" smtClean="0">
                <a:solidFill>
                  <a:prstClr val="black"/>
                </a:solidFill>
              </a:rPr>
              <a:t>Vokey</a:t>
            </a:r>
            <a:r>
              <a:rPr lang="en-US" dirty="0" smtClean="0">
                <a:solidFill>
                  <a:prstClr val="black"/>
                </a:solidFill>
              </a:rPr>
              <a:t>, </a:t>
            </a:r>
            <a:r>
              <a:rPr lang="en-US" sz="1600" dirty="0" smtClean="0">
                <a:solidFill>
                  <a:prstClr val="black"/>
                </a:solidFill>
              </a:rPr>
              <a:t>Massachusetts Audubon</a:t>
            </a:r>
            <a:endParaRPr lang="en-US" sz="1600" dirty="0">
              <a:solidFill>
                <a:prstClr val="black"/>
              </a:solidFill>
            </a:endParaRPr>
          </a:p>
        </p:txBody>
      </p:sp>
      <p:sp>
        <p:nvSpPr>
          <p:cNvPr id="15" name="TextBox 14"/>
          <p:cNvSpPr txBox="1"/>
          <p:nvPr/>
        </p:nvSpPr>
        <p:spPr>
          <a:xfrm>
            <a:off x="2438400" y="2743200"/>
            <a:ext cx="4953000" cy="369332"/>
          </a:xfrm>
          <a:prstGeom prst="rect">
            <a:avLst/>
          </a:prstGeom>
          <a:noFill/>
        </p:spPr>
        <p:txBody>
          <a:bodyPr wrap="square" rtlCol="0">
            <a:spAutoFit/>
          </a:bodyPr>
          <a:lstStyle/>
          <a:p>
            <a:r>
              <a:rPr lang="en-US" b="1" dirty="0" err="1" smtClean="0">
                <a:solidFill>
                  <a:prstClr val="black"/>
                </a:solidFill>
              </a:rPr>
              <a:t>Ghlee</a:t>
            </a:r>
            <a:r>
              <a:rPr lang="en-US" b="1" dirty="0" smtClean="0">
                <a:solidFill>
                  <a:prstClr val="black"/>
                </a:solidFill>
              </a:rPr>
              <a:t> Woodworth</a:t>
            </a:r>
            <a:r>
              <a:rPr lang="en-US" dirty="0" smtClean="0">
                <a:solidFill>
                  <a:prstClr val="black"/>
                </a:solidFill>
              </a:rPr>
              <a:t>, </a:t>
            </a:r>
            <a:r>
              <a:rPr lang="en-US" sz="1600" dirty="0" smtClean="0">
                <a:solidFill>
                  <a:prstClr val="black"/>
                </a:solidFill>
              </a:rPr>
              <a:t>Clipper Heritage Trail</a:t>
            </a:r>
            <a:endParaRPr lang="en-US" sz="1600" dirty="0">
              <a:solidFill>
                <a:prstClr val="black"/>
              </a:solidFill>
            </a:endParaRPr>
          </a:p>
        </p:txBody>
      </p:sp>
      <p:sp>
        <p:nvSpPr>
          <p:cNvPr id="16" name="TextBox 15"/>
          <p:cNvSpPr txBox="1"/>
          <p:nvPr/>
        </p:nvSpPr>
        <p:spPr>
          <a:xfrm>
            <a:off x="2438400" y="3352800"/>
            <a:ext cx="5029200" cy="369332"/>
          </a:xfrm>
          <a:prstGeom prst="rect">
            <a:avLst/>
          </a:prstGeom>
          <a:noFill/>
        </p:spPr>
        <p:txBody>
          <a:bodyPr wrap="square" rtlCol="0">
            <a:spAutoFit/>
          </a:bodyPr>
          <a:lstStyle/>
          <a:p>
            <a:r>
              <a:rPr lang="en-US" b="1" dirty="0" smtClean="0">
                <a:solidFill>
                  <a:prstClr val="black"/>
                </a:solidFill>
              </a:rPr>
              <a:t>Elena </a:t>
            </a:r>
            <a:r>
              <a:rPr lang="en-US" b="1" dirty="0" err="1" smtClean="0">
                <a:solidFill>
                  <a:prstClr val="black"/>
                </a:solidFill>
              </a:rPr>
              <a:t>Bachrach</a:t>
            </a:r>
            <a:r>
              <a:rPr lang="en-US" dirty="0" smtClean="0">
                <a:solidFill>
                  <a:prstClr val="black"/>
                </a:solidFill>
              </a:rPr>
              <a:t>, </a:t>
            </a:r>
            <a:r>
              <a:rPr lang="en-US" sz="1600" dirty="0" smtClean="0">
                <a:solidFill>
                  <a:prstClr val="black"/>
                </a:solidFill>
              </a:rPr>
              <a:t>Newburyport Art Association</a:t>
            </a:r>
            <a:endParaRPr lang="en-US" sz="1600" dirty="0">
              <a:solidFill>
                <a:prstClr val="black"/>
              </a:solidFill>
            </a:endParaRPr>
          </a:p>
        </p:txBody>
      </p:sp>
      <p:sp>
        <p:nvSpPr>
          <p:cNvPr id="17" name="TextBox 16"/>
          <p:cNvSpPr txBox="1"/>
          <p:nvPr/>
        </p:nvSpPr>
        <p:spPr>
          <a:xfrm>
            <a:off x="2438400" y="4038600"/>
            <a:ext cx="5334000" cy="381000"/>
          </a:xfrm>
          <a:prstGeom prst="rect">
            <a:avLst/>
          </a:prstGeom>
          <a:noFill/>
        </p:spPr>
        <p:txBody>
          <a:bodyPr wrap="square" rtlCol="0">
            <a:spAutoFit/>
          </a:bodyPr>
          <a:lstStyle/>
          <a:p>
            <a:r>
              <a:rPr lang="en-US" b="1" dirty="0" smtClean="0">
                <a:solidFill>
                  <a:prstClr val="black"/>
                </a:solidFill>
              </a:rPr>
              <a:t>Beth Falconer</a:t>
            </a:r>
            <a:r>
              <a:rPr lang="en-US" dirty="0" smtClean="0">
                <a:solidFill>
                  <a:prstClr val="black"/>
                </a:solidFill>
              </a:rPr>
              <a:t>, </a:t>
            </a:r>
            <a:r>
              <a:rPr lang="en-US" sz="1600" dirty="0" smtClean="0">
                <a:solidFill>
                  <a:prstClr val="black"/>
                </a:solidFill>
              </a:rPr>
              <a:t>Firehouse Center for the Arts</a:t>
            </a:r>
            <a:endParaRPr lang="en-US" sz="1600" dirty="0">
              <a:solidFill>
                <a:prstClr val="black"/>
              </a:solidFill>
            </a:endParaRPr>
          </a:p>
        </p:txBody>
      </p:sp>
      <p:sp>
        <p:nvSpPr>
          <p:cNvPr id="18" name="TextBox 17"/>
          <p:cNvSpPr txBox="1"/>
          <p:nvPr/>
        </p:nvSpPr>
        <p:spPr>
          <a:xfrm>
            <a:off x="2438400" y="5410200"/>
            <a:ext cx="6705600" cy="369332"/>
          </a:xfrm>
          <a:prstGeom prst="rect">
            <a:avLst/>
          </a:prstGeom>
          <a:noFill/>
        </p:spPr>
        <p:txBody>
          <a:bodyPr wrap="square" rtlCol="0">
            <a:spAutoFit/>
          </a:bodyPr>
          <a:lstStyle/>
          <a:p>
            <a:r>
              <a:rPr lang="en-US" b="1" dirty="0" smtClean="0">
                <a:solidFill>
                  <a:prstClr val="black"/>
                </a:solidFill>
              </a:rPr>
              <a:t>Lois Honegger</a:t>
            </a:r>
            <a:r>
              <a:rPr lang="en-US" dirty="0" smtClean="0">
                <a:solidFill>
                  <a:prstClr val="black"/>
                </a:solidFill>
              </a:rPr>
              <a:t>, </a:t>
            </a:r>
            <a:r>
              <a:rPr lang="en-US" sz="1600" dirty="0" smtClean="0">
                <a:solidFill>
                  <a:prstClr val="black"/>
                </a:solidFill>
              </a:rPr>
              <a:t>Mayor’s Office of Arts, Tourism &amp; Cultural Affairs</a:t>
            </a:r>
            <a:endParaRPr lang="en-US" sz="1600" dirty="0">
              <a:solidFill>
                <a:prstClr val="black"/>
              </a:solidFill>
            </a:endParaRPr>
          </a:p>
        </p:txBody>
      </p:sp>
      <p:sp>
        <p:nvSpPr>
          <p:cNvPr id="19" name="TextBox 18"/>
          <p:cNvSpPr txBox="1"/>
          <p:nvPr/>
        </p:nvSpPr>
        <p:spPr>
          <a:xfrm>
            <a:off x="2438400" y="6096000"/>
            <a:ext cx="3200400" cy="369332"/>
          </a:xfrm>
          <a:prstGeom prst="rect">
            <a:avLst/>
          </a:prstGeom>
          <a:noFill/>
        </p:spPr>
        <p:txBody>
          <a:bodyPr wrap="square" rtlCol="0">
            <a:spAutoFit/>
          </a:bodyPr>
          <a:lstStyle/>
          <a:p>
            <a:r>
              <a:rPr lang="en-US" b="1" dirty="0" smtClean="0">
                <a:solidFill>
                  <a:prstClr val="black"/>
                </a:solidFill>
              </a:rPr>
              <a:t>Sarah White</a:t>
            </a:r>
            <a:r>
              <a:rPr lang="en-US" dirty="0" smtClean="0">
                <a:solidFill>
                  <a:prstClr val="black"/>
                </a:solidFill>
              </a:rPr>
              <a:t>,</a:t>
            </a:r>
            <a:r>
              <a:rPr lang="en-US" b="1" dirty="0" smtClean="0">
                <a:solidFill>
                  <a:prstClr val="black"/>
                </a:solidFill>
              </a:rPr>
              <a:t> </a:t>
            </a:r>
            <a:r>
              <a:rPr lang="en-US" sz="1600" dirty="0" smtClean="0">
                <a:solidFill>
                  <a:prstClr val="black"/>
                </a:solidFill>
              </a:rPr>
              <a:t>Co-Chair</a:t>
            </a:r>
            <a:endParaRPr lang="en-US" sz="1600" dirty="0">
              <a:solidFill>
                <a:prstClr val="black"/>
              </a:solidFill>
            </a:endParaRPr>
          </a:p>
        </p:txBody>
      </p:sp>
      <p:pic>
        <p:nvPicPr>
          <p:cNvPr id="20" name="Picture 19" descr="Mass Audubon.jpg"/>
          <p:cNvPicPr>
            <a:picLocks noChangeAspect="1"/>
          </p:cNvPicPr>
          <p:nvPr/>
        </p:nvPicPr>
        <p:blipFill>
          <a:blip r:embed="rId2" cstate="print"/>
          <a:stretch>
            <a:fillRect/>
          </a:stretch>
        </p:blipFill>
        <p:spPr>
          <a:xfrm>
            <a:off x="1676400" y="2133600"/>
            <a:ext cx="662940" cy="457200"/>
          </a:xfrm>
          <a:prstGeom prst="rect">
            <a:avLst/>
          </a:prstGeom>
          <a:ln>
            <a:solidFill>
              <a:schemeClr val="accent1"/>
            </a:solidFill>
          </a:ln>
        </p:spPr>
      </p:pic>
      <p:pic>
        <p:nvPicPr>
          <p:cNvPr id="21" name="Picture 20" descr="Clipper Heritage Trail.jpg"/>
          <p:cNvPicPr>
            <a:picLocks noChangeAspect="1"/>
          </p:cNvPicPr>
          <p:nvPr/>
        </p:nvPicPr>
        <p:blipFill>
          <a:blip r:embed="rId3" cstate="print"/>
          <a:stretch>
            <a:fillRect/>
          </a:stretch>
        </p:blipFill>
        <p:spPr>
          <a:xfrm>
            <a:off x="1676400" y="2743200"/>
            <a:ext cx="685800" cy="457200"/>
          </a:xfrm>
          <a:prstGeom prst="rect">
            <a:avLst/>
          </a:prstGeom>
          <a:ln>
            <a:solidFill>
              <a:schemeClr val="tx1"/>
            </a:solidFill>
          </a:ln>
        </p:spPr>
      </p:pic>
      <p:pic>
        <p:nvPicPr>
          <p:cNvPr id="22" name="Picture 21" descr="NAA.jpg"/>
          <p:cNvPicPr>
            <a:picLocks noChangeAspect="1"/>
          </p:cNvPicPr>
          <p:nvPr/>
        </p:nvPicPr>
        <p:blipFill>
          <a:blip r:embed="rId4" cstate="print"/>
          <a:stretch>
            <a:fillRect/>
          </a:stretch>
        </p:blipFill>
        <p:spPr>
          <a:xfrm>
            <a:off x="1676400" y="3352800"/>
            <a:ext cx="698500" cy="533400"/>
          </a:xfrm>
          <a:prstGeom prst="rect">
            <a:avLst/>
          </a:prstGeom>
        </p:spPr>
      </p:pic>
      <p:pic>
        <p:nvPicPr>
          <p:cNvPr id="23" name="Picture 22" descr="Firehouse Center for the Arts Image.jpg"/>
          <p:cNvPicPr>
            <a:picLocks noChangeAspect="1"/>
          </p:cNvPicPr>
          <p:nvPr/>
        </p:nvPicPr>
        <p:blipFill>
          <a:blip r:embed="rId5" cstate="print"/>
          <a:stretch>
            <a:fillRect/>
          </a:stretch>
        </p:blipFill>
        <p:spPr>
          <a:xfrm>
            <a:off x="1676400" y="4038600"/>
            <a:ext cx="698500" cy="533400"/>
          </a:xfrm>
          <a:prstGeom prst="rect">
            <a:avLst/>
          </a:prstGeom>
          <a:ln>
            <a:solidFill>
              <a:schemeClr val="bg1">
                <a:lumMod val="65000"/>
              </a:schemeClr>
            </a:solidFill>
          </a:ln>
        </p:spPr>
      </p:pic>
      <p:pic>
        <p:nvPicPr>
          <p:cNvPr id="24" name="Picture 23" descr="Nbpt City Seal.jpg"/>
          <p:cNvPicPr>
            <a:picLocks noChangeAspect="1"/>
          </p:cNvPicPr>
          <p:nvPr/>
        </p:nvPicPr>
        <p:blipFill>
          <a:blip r:embed="rId6" cstate="print"/>
          <a:stretch>
            <a:fillRect/>
          </a:stretch>
        </p:blipFill>
        <p:spPr>
          <a:xfrm>
            <a:off x="1676400" y="5410200"/>
            <a:ext cx="625980" cy="640080"/>
          </a:xfrm>
          <a:prstGeom prst="rect">
            <a:avLst/>
          </a:prstGeom>
        </p:spPr>
      </p:pic>
      <p:pic>
        <p:nvPicPr>
          <p:cNvPr id="25" name="Picture 24" descr="Historic View of Nbpt Harbor.jpg"/>
          <p:cNvPicPr>
            <a:picLocks noChangeAspect="1"/>
          </p:cNvPicPr>
          <p:nvPr/>
        </p:nvPicPr>
        <p:blipFill>
          <a:blip r:embed="rId7" cstate="print"/>
          <a:stretch>
            <a:fillRect/>
          </a:stretch>
        </p:blipFill>
        <p:spPr>
          <a:xfrm>
            <a:off x="1676400" y="6172200"/>
            <a:ext cx="610387" cy="457200"/>
          </a:xfrm>
          <a:prstGeom prst="rect">
            <a:avLst/>
          </a:prstGeom>
          <a:ln>
            <a:solidFill>
              <a:schemeClr val="bg2">
                <a:lumMod val="25000"/>
              </a:schemeClr>
            </a:solidFill>
          </a:ln>
        </p:spPr>
      </p:pic>
      <p:sp>
        <p:nvSpPr>
          <p:cNvPr id="26" name="TextBox 25"/>
          <p:cNvSpPr txBox="1"/>
          <p:nvPr/>
        </p:nvSpPr>
        <p:spPr>
          <a:xfrm>
            <a:off x="7543800" y="914400"/>
            <a:ext cx="1295400" cy="523220"/>
          </a:xfrm>
          <a:prstGeom prst="rect">
            <a:avLst/>
          </a:prstGeom>
          <a:noFill/>
        </p:spPr>
        <p:txBody>
          <a:bodyPr wrap="square" rtlCol="0">
            <a:spAutoFit/>
          </a:bodyPr>
          <a:lstStyle/>
          <a:p>
            <a:r>
              <a:rPr lang="en-US" sz="1400" dirty="0" smtClean="0">
                <a:solidFill>
                  <a:prstClr val="black"/>
                </a:solidFill>
              </a:rPr>
              <a:t>Lois Honegger</a:t>
            </a:r>
          </a:p>
          <a:p>
            <a:r>
              <a:rPr lang="en-US" sz="1400" dirty="0" smtClean="0">
                <a:solidFill>
                  <a:prstClr val="black"/>
                </a:solidFill>
              </a:rPr>
              <a:t>Mayor’s Office</a:t>
            </a:r>
            <a:endParaRPr lang="en-US" sz="1400" dirty="0">
              <a:solidFill>
                <a:prstClr val="black"/>
              </a:solidFill>
            </a:endParaRPr>
          </a:p>
        </p:txBody>
      </p:sp>
      <p:pic>
        <p:nvPicPr>
          <p:cNvPr id="27" name="Picture 26" descr="Nbpt City Seal.jpg"/>
          <p:cNvPicPr>
            <a:picLocks noChangeAspect="1"/>
          </p:cNvPicPr>
          <p:nvPr/>
        </p:nvPicPr>
        <p:blipFill>
          <a:blip r:embed="rId6" cstate="print"/>
          <a:stretch>
            <a:fillRect/>
          </a:stretch>
        </p:blipFill>
        <p:spPr>
          <a:xfrm>
            <a:off x="228600" y="228600"/>
            <a:ext cx="715406" cy="731520"/>
          </a:xfrm>
          <a:prstGeom prst="rect">
            <a:avLst/>
          </a:prstGeom>
        </p:spPr>
      </p:pic>
      <p:pic>
        <p:nvPicPr>
          <p:cNvPr id="28" name="Picture 27" descr="Chamber of Commerce.png"/>
          <p:cNvPicPr>
            <a:picLocks noChangeAspect="1"/>
          </p:cNvPicPr>
          <p:nvPr/>
        </p:nvPicPr>
        <p:blipFill>
          <a:blip r:embed="rId8" cstate="print"/>
          <a:stretch>
            <a:fillRect/>
          </a:stretch>
        </p:blipFill>
        <p:spPr>
          <a:xfrm>
            <a:off x="1600200" y="4648200"/>
            <a:ext cx="838940" cy="640080"/>
          </a:xfrm>
          <a:prstGeom prst="rect">
            <a:avLst/>
          </a:prstGeom>
        </p:spPr>
      </p:pic>
      <p:sp>
        <p:nvSpPr>
          <p:cNvPr id="29" name="TextBox 28"/>
          <p:cNvSpPr txBox="1"/>
          <p:nvPr/>
        </p:nvSpPr>
        <p:spPr>
          <a:xfrm>
            <a:off x="2438400" y="4724400"/>
            <a:ext cx="5334000" cy="381000"/>
          </a:xfrm>
          <a:prstGeom prst="rect">
            <a:avLst/>
          </a:prstGeom>
          <a:noFill/>
        </p:spPr>
        <p:txBody>
          <a:bodyPr wrap="square" rtlCol="0">
            <a:spAutoFit/>
          </a:bodyPr>
          <a:lstStyle/>
          <a:p>
            <a:r>
              <a:rPr lang="en-US" b="1" dirty="0" smtClean="0">
                <a:solidFill>
                  <a:prstClr val="black"/>
                </a:solidFill>
              </a:rPr>
              <a:t>Patty St. John</a:t>
            </a:r>
            <a:r>
              <a:rPr lang="en-US" dirty="0" smtClean="0">
                <a:solidFill>
                  <a:prstClr val="black"/>
                </a:solidFill>
              </a:rPr>
              <a:t>, </a:t>
            </a:r>
            <a:r>
              <a:rPr lang="en-US" sz="1600" dirty="0" smtClean="0">
                <a:solidFill>
                  <a:prstClr val="black"/>
                </a:solidFill>
              </a:rPr>
              <a:t>Newburyport Chamber of Commerce</a:t>
            </a:r>
            <a:endParaRPr lang="en-US" sz="1600" dirty="0">
              <a:solidFill>
                <a:prstClr val="black"/>
              </a:solidFill>
            </a:endParaRPr>
          </a:p>
        </p:txBody>
      </p:sp>
    </p:spTree>
    <p:extLst>
      <p:ext uri="{BB962C8B-B14F-4D97-AF65-F5344CB8AC3E}">
        <p14:creationId xmlns:p14="http://schemas.microsoft.com/office/powerpoint/2010/main" val="144468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407893" cy="4910329"/>
          </a:xfrm>
        </p:spPr>
        <p:txBody>
          <a:bodyPr>
            <a:normAutofit fontScale="85000" lnSpcReduction="20000"/>
          </a:bodyPr>
          <a:lstStyle/>
          <a:p>
            <a:r>
              <a:rPr lang="en-US" dirty="0"/>
              <a:t>Continue to implement and refine Capital Improvement Program (CIP</a:t>
            </a:r>
            <a:r>
              <a:rPr lang="en-US" dirty="0" smtClean="0"/>
              <a:t>)</a:t>
            </a:r>
          </a:p>
          <a:p>
            <a:pPr lvl="1">
              <a:buFont typeface="Wingdings" panose="05000000000000000000" pitchFamily="2" charset="2"/>
              <a:buChar char="Ø"/>
            </a:pPr>
            <a:r>
              <a:rPr lang="en-US" i="1" dirty="0"/>
              <a:t>Update the CIP on an annual basis and use resource as a guide to inform decision making around use of Free Cash and Supplemental Budget </a:t>
            </a:r>
            <a:r>
              <a:rPr lang="en-US" i="1" dirty="0" smtClean="0"/>
              <a:t>funding</a:t>
            </a:r>
          </a:p>
          <a:p>
            <a:pPr lvl="1">
              <a:buFont typeface="Wingdings" panose="05000000000000000000" pitchFamily="2" charset="2"/>
              <a:buChar char="Ø"/>
            </a:pPr>
            <a:r>
              <a:rPr lang="en-US" i="1" dirty="0"/>
              <a:t>Incorporate adequate funding in annual operating budget to cover planned capital expenditures </a:t>
            </a:r>
            <a:endParaRPr lang="en-US" i="1" dirty="0" smtClean="0"/>
          </a:p>
          <a:p>
            <a:pPr marL="365760" lvl="1" indent="0">
              <a:buNone/>
            </a:pPr>
            <a:endParaRPr lang="en-US" dirty="0" smtClean="0"/>
          </a:p>
          <a:p>
            <a:r>
              <a:rPr lang="en-US" dirty="0"/>
              <a:t>Provide adequate funding to ensure long-term maintenance of </a:t>
            </a:r>
            <a:r>
              <a:rPr lang="en-US" dirty="0" smtClean="0"/>
              <a:t>facilities</a:t>
            </a:r>
          </a:p>
          <a:p>
            <a:pPr lvl="1">
              <a:buFont typeface="Wingdings" panose="05000000000000000000" pitchFamily="2" charset="2"/>
              <a:buChar char="Ø"/>
            </a:pPr>
            <a:r>
              <a:rPr lang="en-US" i="1" dirty="0"/>
              <a:t>Conduct cost/benefit analysis of staff </a:t>
            </a:r>
            <a:r>
              <a:rPr lang="en-US" i="1" dirty="0" smtClean="0"/>
              <a:t>arrangements, </a:t>
            </a:r>
            <a:r>
              <a:rPr lang="en-US" i="1" dirty="0"/>
              <a:t>including: hiring additional in-house staff based on demand/need, consolidating School/City maintenance staff, and privatizing custodial </a:t>
            </a:r>
            <a:r>
              <a:rPr lang="en-US" i="1" dirty="0" smtClean="0"/>
              <a:t>services</a:t>
            </a:r>
          </a:p>
          <a:p>
            <a:pPr lvl="1">
              <a:buFont typeface="Wingdings" panose="05000000000000000000" pitchFamily="2" charset="2"/>
              <a:buChar char="Ø"/>
            </a:pPr>
            <a:r>
              <a:rPr lang="en-US" i="1" dirty="0"/>
              <a:t>Incorporate Total Cost of Ownership analysis into CIP and use data to inform funding </a:t>
            </a:r>
            <a:r>
              <a:rPr lang="en-US" i="1" dirty="0" smtClean="0"/>
              <a:t>decisions</a:t>
            </a:r>
          </a:p>
          <a:p>
            <a:pPr marL="365760" lvl="1" indent="0">
              <a:buNone/>
            </a:pPr>
            <a:endParaRPr lang="en-US" dirty="0" smtClean="0"/>
          </a:p>
          <a:p>
            <a:r>
              <a:rPr lang="fr-FR" dirty="0" err="1" smtClean="0"/>
              <a:t>Develop</a:t>
            </a:r>
            <a:r>
              <a:rPr lang="fr-FR" dirty="0" smtClean="0"/>
              <a:t> </a:t>
            </a:r>
            <a:r>
              <a:rPr lang="fr-FR" dirty="0" err="1" smtClean="0"/>
              <a:t>comprehensive</a:t>
            </a:r>
            <a:r>
              <a:rPr lang="fr-FR" dirty="0" smtClean="0"/>
              <a:t> </a:t>
            </a:r>
            <a:r>
              <a:rPr lang="fr-FR" dirty="0" err="1"/>
              <a:t>preventative</a:t>
            </a:r>
            <a:r>
              <a:rPr lang="fr-FR" dirty="0"/>
              <a:t> maintenance </a:t>
            </a:r>
            <a:r>
              <a:rPr lang="fr-FR" dirty="0" smtClean="0"/>
              <a:t>plan</a:t>
            </a:r>
          </a:p>
          <a:p>
            <a:pPr lvl="1">
              <a:buFont typeface="Wingdings" panose="05000000000000000000" pitchFamily="2" charset="2"/>
              <a:buChar char="Ø"/>
            </a:pPr>
            <a:r>
              <a:rPr lang="en-US" i="1" dirty="0"/>
              <a:t>Coordinate service contracts across the City to ensure improved consistency and cost </a:t>
            </a:r>
            <a:r>
              <a:rPr lang="en-US" i="1" dirty="0" smtClean="0"/>
              <a:t>savings</a:t>
            </a:r>
          </a:p>
          <a:p>
            <a:pPr marL="365760" lvl="1" indent="0">
              <a:buNone/>
            </a:pPr>
            <a:endParaRPr lang="en-US" dirty="0" smtClean="0"/>
          </a:p>
          <a:p>
            <a:r>
              <a:rPr lang="en-US" dirty="0"/>
              <a:t>Evaluate existing facilities for alignment with City’s needs and consider adaptive reuse or disposal of surplus properties as </a:t>
            </a:r>
            <a:r>
              <a:rPr lang="en-US" dirty="0" smtClean="0"/>
              <a:t>appropriate</a:t>
            </a:r>
          </a:p>
          <a:p>
            <a:pPr lvl="1">
              <a:buFont typeface="Wingdings" panose="05000000000000000000" pitchFamily="2" charset="2"/>
              <a:buChar char="Ø"/>
            </a:pPr>
            <a:r>
              <a:rPr lang="en-US" i="1" dirty="0"/>
              <a:t>Address existing facilities at Kelley School, Brown School, and 115 Water Street adjacent to new wastewater treatment plant</a:t>
            </a: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sz="2800" b="1" dirty="0">
                <a:solidFill>
                  <a:prstClr val="white"/>
                </a:solidFill>
                <a:latin typeface="Angsana New" panose="02020603050405020304" pitchFamily="18" charset="-34"/>
                <a:cs typeface="Angsana New" panose="02020603050405020304" pitchFamily="18" charset="-34"/>
              </a:rPr>
              <a:t>Goal #1: Maintain all public facilities and provide </a:t>
            </a:r>
            <a:r>
              <a:rPr lang="en-US" sz="2800" b="1" dirty="0" smtClean="0">
                <a:solidFill>
                  <a:prstClr val="white"/>
                </a:solidFill>
                <a:latin typeface="Angsana New" panose="02020603050405020304" pitchFamily="18" charset="-34"/>
                <a:cs typeface="Angsana New" panose="02020603050405020304" pitchFamily="18" charset="-34"/>
              </a:rPr>
              <a:t>funding </a:t>
            </a:r>
            <a:r>
              <a:rPr lang="en-US" sz="2800" b="1" dirty="0">
                <a:solidFill>
                  <a:prstClr val="white"/>
                </a:solidFill>
                <a:latin typeface="Angsana New" panose="02020603050405020304" pitchFamily="18" charset="-34"/>
                <a:cs typeface="Angsana New" panose="02020603050405020304" pitchFamily="18" charset="-34"/>
              </a:rPr>
              <a:t>to protect their long-term value </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01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2" dur="1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17" dur="10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22"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#2</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b="1" dirty="0">
                <a:latin typeface="Angsana New" panose="02020603050405020304" pitchFamily="18" charset="-34"/>
                <a:ea typeface="Calibri"/>
                <a:cs typeface="Angsana New" panose="02020603050405020304" pitchFamily="18" charset="-34"/>
              </a:rPr>
              <a:t>Manage municipal facilities and services to </a:t>
            </a:r>
            <a:r>
              <a:rPr lang="en-US" sz="2800" b="1" dirty="0" smtClean="0">
                <a:latin typeface="Angsana New" panose="02020603050405020304" pitchFamily="18" charset="-34"/>
                <a:ea typeface="Calibri"/>
                <a:cs typeface="Angsana New" panose="02020603050405020304" pitchFamily="18" charset="-34"/>
              </a:rPr>
              <a:t>fit </a:t>
            </a:r>
            <a:r>
              <a:rPr lang="en-US" sz="2800" b="1" dirty="0">
                <a:latin typeface="Angsana New" panose="02020603050405020304" pitchFamily="18" charset="-34"/>
                <a:ea typeface="Calibri"/>
                <a:cs typeface="Angsana New" panose="02020603050405020304" pitchFamily="18" charset="-34"/>
              </a:rPr>
              <a:t>the needs of residents</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902397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14200"/>
            <a:ext cx="8407893" cy="4910329"/>
          </a:xfrm>
        </p:spPr>
        <p:txBody>
          <a:bodyPr>
            <a:normAutofit/>
          </a:bodyPr>
          <a:lstStyle/>
          <a:p>
            <a:r>
              <a:rPr lang="en-US" sz="1700" dirty="0"/>
              <a:t>Maximize use of all municipal facilities, regardless of the management </a:t>
            </a:r>
            <a:r>
              <a:rPr lang="en-US" sz="1700" dirty="0" smtClean="0"/>
              <a:t>entity</a:t>
            </a:r>
          </a:p>
          <a:p>
            <a:pPr lvl="1">
              <a:buFont typeface="Wingdings" panose="05000000000000000000" pitchFamily="2" charset="2"/>
              <a:buChar char="Ø"/>
            </a:pPr>
            <a:r>
              <a:rPr lang="en-US" sz="1500" i="1" dirty="0"/>
              <a:t>Consider centralizing scheduling function of field spaces and municipal facilities and implementation of a public calendar, supported by appropriate scheduling </a:t>
            </a:r>
            <a:r>
              <a:rPr lang="en-US" sz="1500" i="1" dirty="0" smtClean="0"/>
              <a:t>software</a:t>
            </a:r>
          </a:p>
          <a:p>
            <a:pPr lvl="1">
              <a:buFont typeface="Wingdings" panose="05000000000000000000" pitchFamily="2" charset="2"/>
              <a:buChar char="Ø"/>
            </a:pPr>
            <a:r>
              <a:rPr lang="en-US" sz="1500" i="1" dirty="0"/>
              <a:t>Evaluate fee structure and policies for municipal facility </a:t>
            </a:r>
            <a:r>
              <a:rPr lang="en-US" sz="1500" i="1" dirty="0" smtClean="0"/>
              <a:t>rental</a:t>
            </a:r>
          </a:p>
          <a:p>
            <a:pPr marL="365760" lvl="1" indent="0">
              <a:buNone/>
            </a:pPr>
            <a:endParaRPr lang="en-US" sz="1500" i="1" dirty="0"/>
          </a:p>
          <a:p>
            <a:r>
              <a:rPr lang="en-US" sz="1700" dirty="0"/>
              <a:t>Continue to support and encourage a diverse range of cultural facilities in the City, such as the Firehouse Center for the Arts and Custom </a:t>
            </a:r>
            <a:r>
              <a:rPr lang="en-US" sz="1700" dirty="0" smtClean="0"/>
              <a:t>House</a:t>
            </a:r>
          </a:p>
          <a:p>
            <a:pPr lvl="1">
              <a:buFont typeface="Wingdings" panose="05000000000000000000" pitchFamily="2" charset="2"/>
              <a:buChar char="Ø"/>
            </a:pPr>
            <a:r>
              <a:rPr lang="en-US" sz="1500" i="1" dirty="0"/>
              <a:t>Continue to work with all relevant stakeholders on details of a Welcome Center and Transient Boater / Harbormaster facility located along the Central </a:t>
            </a:r>
            <a:r>
              <a:rPr lang="en-US" sz="1500" i="1" dirty="0" smtClean="0"/>
              <a:t>Waterfront</a:t>
            </a:r>
          </a:p>
          <a:p>
            <a:pPr marL="365760" lvl="1" indent="0">
              <a:buNone/>
            </a:pPr>
            <a:endParaRPr lang="en-US" sz="1500" i="1" dirty="0" smtClean="0"/>
          </a:p>
          <a:p>
            <a:r>
              <a:rPr lang="en-US" sz="1700" dirty="0"/>
              <a:t>Establish level of service standards and use metrics to track </a:t>
            </a:r>
            <a:r>
              <a:rPr lang="en-US" sz="1700" dirty="0" smtClean="0"/>
              <a:t>performance</a:t>
            </a:r>
          </a:p>
          <a:p>
            <a:pPr lvl="1">
              <a:buFont typeface="Wingdings" panose="05000000000000000000" pitchFamily="2" charset="2"/>
              <a:buChar char="Ø"/>
            </a:pPr>
            <a:r>
              <a:rPr lang="en-US" sz="1500" i="1" dirty="0"/>
              <a:t>Forecast demand for services and identify appropriate goals and objectives on an annual basis as part of the operating budget building process</a:t>
            </a:r>
            <a:endParaRPr lang="en-US" sz="1500" dirty="0" smtClean="0"/>
          </a:p>
          <a:p>
            <a:endParaRPr lang="en-US" dirty="0"/>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#2: </a:t>
            </a:r>
            <a:r>
              <a:rPr lang="en-US" sz="2800" b="1" dirty="0">
                <a:latin typeface="Angsana New" panose="02020603050405020304" pitchFamily="18" charset="-34"/>
                <a:ea typeface="Calibri"/>
                <a:cs typeface="Angsana New" panose="02020603050405020304" pitchFamily="18" charset="-34"/>
              </a:rPr>
              <a:t>Manage municipal facilities and services to fit the needs of residents</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3371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2"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#3</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b="1" dirty="0">
                <a:latin typeface="Angsana New" panose="02020603050405020304" pitchFamily="18" charset="-34"/>
                <a:ea typeface="Calibri"/>
                <a:cs typeface="Angsana New" panose="02020603050405020304" pitchFamily="18" charset="-34"/>
              </a:rPr>
              <a:t>Provide adequate water supply capacity to account for average and peak demand levels and public safety needs</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807016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407893" cy="4910329"/>
          </a:xfrm>
        </p:spPr>
        <p:txBody>
          <a:bodyPr>
            <a:normAutofit/>
          </a:bodyPr>
          <a:lstStyle/>
          <a:p>
            <a:r>
              <a:rPr lang="en-US" sz="1700" dirty="0"/>
              <a:t>Update the Water System Master Plan on a regular basis to coincide with Master Plan Update process and continue to implement </a:t>
            </a:r>
            <a:r>
              <a:rPr lang="en-US" sz="1700" dirty="0" smtClean="0"/>
              <a:t>recommendations</a:t>
            </a:r>
            <a:endParaRPr lang="en-US" sz="1500" i="1" dirty="0"/>
          </a:p>
          <a:p>
            <a:pPr marL="45720" indent="0">
              <a:buNone/>
            </a:pPr>
            <a:endParaRPr lang="en-US" sz="1300" dirty="0"/>
          </a:p>
          <a:p>
            <a:r>
              <a:rPr lang="en-US" sz="1700" dirty="0"/>
              <a:t>Continue to post water quality test results online and in hard copy to </a:t>
            </a:r>
            <a:r>
              <a:rPr lang="en-US" sz="1700" dirty="0" smtClean="0"/>
              <a:t>residents</a:t>
            </a:r>
          </a:p>
          <a:p>
            <a:pPr marL="45720" indent="0">
              <a:buNone/>
            </a:pPr>
            <a:endParaRPr lang="en-US" sz="1500" dirty="0" smtClean="0"/>
          </a:p>
          <a:p>
            <a:r>
              <a:rPr lang="en-US" sz="1700" dirty="0"/>
              <a:t>Continue to include adequate funding in annual operating budget for maintenance of new water treatment plant </a:t>
            </a:r>
            <a:endParaRPr lang="en-US" sz="1500" dirty="0" smtClean="0"/>
          </a:p>
        </p:txBody>
      </p:sp>
      <p:sp>
        <p:nvSpPr>
          <p:cNvPr id="3" name="Title 2"/>
          <p:cNvSpPr>
            <a:spLocks noGrp="1"/>
          </p:cNvSpPr>
          <p:nvPr>
            <p:ph type="title"/>
          </p:nvPr>
        </p:nvSpPr>
        <p:spPr/>
        <p:txBody>
          <a:bodyPr/>
          <a:lstStyle/>
          <a:p>
            <a:r>
              <a:rPr lang="en-US" sz="2200" b="1" dirty="0" smtClean="0">
                <a:latin typeface="Angsana New" panose="02020603050405020304" pitchFamily="18" charset="-34"/>
                <a:cs typeface="Angsana New" panose="02020603050405020304" pitchFamily="18" charset="-34"/>
              </a:rPr>
              <a:t>Goal #3: </a:t>
            </a:r>
            <a:r>
              <a:rPr lang="en-US" sz="2200" b="1" dirty="0">
                <a:latin typeface="Angsana New" panose="02020603050405020304" pitchFamily="18" charset="-34"/>
                <a:ea typeface="Calibri"/>
                <a:cs typeface="Angsana New" panose="02020603050405020304" pitchFamily="18" charset="-34"/>
              </a:rPr>
              <a:t>Provide adequate water supply capacity to account for average and peak demand levels and public safety needs</a:t>
            </a:r>
            <a:endParaRPr lang="en-US" sz="22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1871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#4</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a:xfrm>
            <a:off x="381000" y="2895600"/>
            <a:ext cx="6324600" cy="1645920"/>
          </a:xfrm>
        </p:spPr>
        <p:txBody>
          <a:bodyPr/>
          <a:lstStyle/>
          <a:p>
            <a:r>
              <a:rPr lang="en-US" sz="2800" b="1" dirty="0">
                <a:latin typeface="Angsana New" panose="02020603050405020304" pitchFamily="18" charset="-34"/>
                <a:ea typeface="Calibri"/>
                <a:cs typeface="Angsana New" panose="02020603050405020304" pitchFamily="18" charset="-34"/>
              </a:rPr>
              <a:t>Conserve water supplies and implement policies that promote continued conservation</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08432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407893" cy="4910329"/>
          </a:xfrm>
        </p:spPr>
        <p:txBody>
          <a:bodyPr>
            <a:normAutofit/>
          </a:bodyPr>
          <a:lstStyle/>
          <a:p>
            <a:r>
              <a:rPr lang="en-US" sz="1700" dirty="0"/>
              <a:t>Continue to promote water conservation by </a:t>
            </a:r>
            <a:r>
              <a:rPr lang="en-US" sz="1700" dirty="0" smtClean="0"/>
              <a:t>consumers</a:t>
            </a:r>
          </a:p>
          <a:p>
            <a:pPr marL="45720" indent="0">
              <a:buNone/>
            </a:pPr>
            <a:endParaRPr lang="en-US" sz="1700" dirty="0" smtClean="0"/>
          </a:p>
          <a:p>
            <a:pPr lvl="1">
              <a:buFont typeface="Wingdings" panose="05000000000000000000" pitchFamily="2" charset="2"/>
              <a:buChar char="Ø"/>
            </a:pPr>
            <a:r>
              <a:rPr lang="en-US" sz="1500" i="1" dirty="0"/>
              <a:t>Continue to recommend against installation of second “deduct” </a:t>
            </a:r>
            <a:r>
              <a:rPr lang="en-US" sz="1500" i="1" dirty="0" smtClean="0"/>
              <a:t>meters</a:t>
            </a:r>
          </a:p>
          <a:p>
            <a:pPr marL="365760" lvl="1" indent="0">
              <a:buNone/>
            </a:pPr>
            <a:endParaRPr lang="en-US" sz="1500" i="1" dirty="0" smtClean="0"/>
          </a:p>
          <a:p>
            <a:pPr lvl="1">
              <a:buFont typeface="Wingdings" panose="05000000000000000000" pitchFamily="2" charset="2"/>
              <a:buChar char="Ø"/>
            </a:pPr>
            <a:r>
              <a:rPr lang="en-US" sz="1500" i="1" dirty="0" smtClean="0"/>
              <a:t>Continue </a:t>
            </a:r>
            <a:r>
              <a:rPr lang="en-US" sz="1500" i="1" dirty="0"/>
              <a:t>to explore alternative rate structures (</a:t>
            </a:r>
            <a:r>
              <a:rPr lang="en-US" sz="1500" i="1" dirty="0" err="1"/>
              <a:t>ie</a:t>
            </a:r>
            <a:r>
              <a:rPr lang="en-US" sz="1500" i="1" dirty="0"/>
              <a:t>. peak demand) in order to encourage </a:t>
            </a:r>
            <a:r>
              <a:rPr lang="en-US" sz="1500" i="1" dirty="0" smtClean="0"/>
              <a:t>conservation</a:t>
            </a:r>
          </a:p>
          <a:p>
            <a:pPr marL="365760" lvl="1" indent="0">
              <a:buNone/>
            </a:pPr>
            <a:endParaRPr lang="en-US" sz="1500" i="1" dirty="0" smtClean="0"/>
          </a:p>
          <a:p>
            <a:pPr lvl="1">
              <a:buFont typeface="Wingdings" panose="05000000000000000000" pitchFamily="2" charset="2"/>
              <a:buChar char="Ø"/>
            </a:pPr>
            <a:r>
              <a:rPr lang="en-US" sz="1500" i="1" dirty="0"/>
              <a:t>Continue to plan to move from quarterly to monthly billing </a:t>
            </a:r>
            <a:r>
              <a:rPr lang="en-US" sz="1500" i="1" dirty="0" smtClean="0"/>
              <a:t>cycle</a:t>
            </a:r>
          </a:p>
          <a:p>
            <a:pPr marL="365760" lvl="1" indent="0">
              <a:buNone/>
            </a:pPr>
            <a:endParaRPr lang="en-US" sz="1500" i="1" dirty="0" smtClean="0"/>
          </a:p>
          <a:p>
            <a:pPr lvl="1">
              <a:buFont typeface="Wingdings" panose="05000000000000000000" pitchFamily="2" charset="2"/>
              <a:buChar char="Ø"/>
            </a:pPr>
            <a:r>
              <a:rPr lang="en-US" sz="1500" i="1" dirty="0"/>
              <a:t>Continue to include adequate funding in annual operating budget for long-term capital replacement of monitoring equipment to automated radio read </a:t>
            </a:r>
            <a:r>
              <a:rPr lang="en-US" sz="1500" i="1" dirty="0" smtClean="0"/>
              <a:t>technology</a:t>
            </a:r>
          </a:p>
          <a:p>
            <a:pPr marL="365760" lvl="1" indent="0">
              <a:buNone/>
            </a:pPr>
            <a:endParaRPr lang="en-US" sz="1500" i="1" dirty="0" smtClean="0"/>
          </a:p>
          <a:p>
            <a:pPr lvl="1">
              <a:buFont typeface="Wingdings" panose="05000000000000000000" pitchFamily="2" charset="2"/>
              <a:buChar char="Ø"/>
            </a:pPr>
            <a:r>
              <a:rPr lang="en-US" sz="1500" i="1" dirty="0"/>
              <a:t>Continue to encourage residents to install water savings technologies/devices (</a:t>
            </a:r>
            <a:r>
              <a:rPr lang="en-US" sz="1500" i="1" dirty="0" err="1"/>
              <a:t>ie</a:t>
            </a:r>
            <a:r>
              <a:rPr lang="en-US" sz="1500" i="1" dirty="0"/>
              <a:t>. rain barrels) and to implement water saving techniques in all municipal facilities</a:t>
            </a:r>
            <a:endParaRPr lang="en-US" sz="1500" i="1" dirty="0" smtClean="0"/>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#4: </a:t>
            </a:r>
            <a:r>
              <a:rPr lang="en-US" sz="2800" b="1" dirty="0">
                <a:latin typeface="Angsana New" panose="02020603050405020304" pitchFamily="18" charset="-34"/>
                <a:ea typeface="Calibri"/>
                <a:cs typeface="Angsana New" panose="02020603050405020304" pitchFamily="18" charset="-34"/>
              </a:rPr>
              <a:t>Conserve water supplies and implement policies that promote continued conservation</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30804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7" dur="1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2"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#5</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a:xfrm>
            <a:off x="381000" y="2895600"/>
            <a:ext cx="6324600" cy="1645920"/>
          </a:xfrm>
        </p:spPr>
        <p:txBody>
          <a:bodyPr/>
          <a:lstStyle/>
          <a:p>
            <a:r>
              <a:rPr lang="en-US" sz="2800" b="1" dirty="0">
                <a:latin typeface="Angsana New" panose="02020603050405020304" pitchFamily="18" charset="-34"/>
                <a:ea typeface="Calibri"/>
                <a:cs typeface="Angsana New" panose="02020603050405020304" pitchFamily="18" charset="-34"/>
              </a:rPr>
              <a:t>Provide wastewater collection and treatment facilities that are adequate to serve existing and projected development and to protect the environment</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561807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09800"/>
            <a:ext cx="8407893" cy="4910329"/>
          </a:xfrm>
        </p:spPr>
        <p:txBody>
          <a:bodyPr>
            <a:normAutofit/>
          </a:bodyPr>
          <a:lstStyle/>
          <a:p>
            <a:r>
              <a:rPr lang="en-US" sz="1700" dirty="0"/>
              <a:t>Update the Wastewater System Master Plan on a regular basis to coincide with Master Plan Update process and continue to implement </a:t>
            </a:r>
            <a:r>
              <a:rPr lang="en-US" sz="1700" dirty="0" smtClean="0"/>
              <a:t>recommendations</a:t>
            </a:r>
            <a:endParaRPr lang="en-US" sz="1500" i="1" dirty="0"/>
          </a:p>
          <a:p>
            <a:pPr marL="45720" indent="0">
              <a:buNone/>
            </a:pPr>
            <a:endParaRPr lang="en-US" sz="1300" dirty="0"/>
          </a:p>
          <a:p>
            <a:r>
              <a:rPr lang="en-US" sz="1700" dirty="0"/>
              <a:t>Continue to monitor capacity of existing sewer system as new developments come </a:t>
            </a:r>
            <a:r>
              <a:rPr lang="en-US" sz="1700" dirty="0" smtClean="0"/>
              <a:t>online</a:t>
            </a:r>
          </a:p>
          <a:p>
            <a:pPr marL="45720" indent="0">
              <a:buNone/>
            </a:pPr>
            <a:endParaRPr lang="en-US" sz="1500" dirty="0" smtClean="0"/>
          </a:p>
          <a:p>
            <a:r>
              <a:rPr lang="en-US" sz="1700" dirty="0"/>
              <a:t>Continue to include adequate funding in annual operating budget for infiltration/inflow ongoing capital investment in </a:t>
            </a:r>
            <a:r>
              <a:rPr lang="en-US" sz="1700" dirty="0" smtClean="0"/>
              <a:t>system</a:t>
            </a:r>
          </a:p>
          <a:p>
            <a:endParaRPr lang="en-US" sz="1700" dirty="0"/>
          </a:p>
          <a:p>
            <a:r>
              <a:rPr lang="en-US" sz="1700" dirty="0"/>
              <a:t>Continue to include adequate funding in annual operating budget for </a:t>
            </a:r>
            <a:r>
              <a:rPr lang="en-US" sz="1700" dirty="0" smtClean="0"/>
              <a:t>maintenance of new wastewater treatment facility and pump stations</a:t>
            </a:r>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#5: </a:t>
            </a:r>
            <a:r>
              <a:rPr lang="en-US" sz="2800" b="1" dirty="0">
                <a:latin typeface="Angsana New" panose="02020603050405020304" pitchFamily="18" charset="-34"/>
                <a:ea typeface="Calibri"/>
                <a:cs typeface="Angsana New" panose="02020603050405020304" pitchFamily="18" charset="-34"/>
              </a:rPr>
              <a:t>Provide </a:t>
            </a:r>
            <a:r>
              <a:rPr lang="en-US" sz="2800" b="1" dirty="0" smtClean="0">
                <a:latin typeface="Angsana New" panose="02020603050405020304" pitchFamily="18" charset="-34"/>
                <a:ea typeface="Calibri"/>
                <a:cs typeface="Angsana New" panose="02020603050405020304" pitchFamily="18" charset="-34"/>
              </a:rPr>
              <a:t>ADEQUATE wastewater </a:t>
            </a:r>
            <a:r>
              <a:rPr lang="en-US" sz="2800" b="1" dirty="0">
                <a:latin typeface="Angsana New" panose="02020603050405020304" pitchFamily="18" charset="-34"/>
                <a:ea typeface="Calibri"/>
                <a:cs typeface="Angsana New" panose="02020603050405020304" pitchFamily="18" charset="-34"/>
              </a:rPr>
              <a:t>collection and treatment </a:t>
            </a:r>
            <a:r>
              <a:rPr lang="en-US" sz="2800" b="1" dirty="0" smtClean="0">
                <a:latin typeface="Angsana New" panose="02020603050405020304" pitchFamily="18" charset="-34"/>
                <a:ea typeface="Calibri"/>
                <a:cs typeface="Angsana New" panose="02020603050405020304" pitchFamily="18" charset="-34"/>
              </a:rPr>
              <a:t>facilities</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7377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2" dur="1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smtClean="0">
                <a:latin typeface="Angsana New" panose="02020603050405020304" pitchFamily="18" charset="-34"/>
                <a:cs typeface="Angsana New" panose="02020603050405020304" pitchFamily="18" charset="-34"/>
              </a:rPr>
              <a:t>GOAL #6</a:t>
            </a:r>
            <a:endParaRPr lang="en-US" sz="2800"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a:xfrm>
            <a:off x="381000" y="2895600"/>
            <a:ext cx="6324600" cy="1645920"/>
          </a:xfrm>
        </p:spPr>
        <p:txBody>
          <a:bodyPr/>
          <a:lstStyle/>
          <a:p>
            <a:r>
              <a:rPr lang="en-US" sz="2800" b="1" dirty="0">
                <a:latin typeface="Angsana New" panose="02020603050405020304" pitchFamily="18" charset="-34"/>
                <a:ea typeface="Calibri"/>
                <a:cs typeface="Angsana New" panose="02020603050405020304" pitchFamily="18" charset="-34"/>
              </a:rPr>
              <a:t>Ensure continued adherence to </a:t>
            </a:r>
            <a:r>
              <a:rPr lang="en-US" sz="2800" b="1" dirty="0" err="1">
                <a:latin typeface="Angsana New" panose="02020603050405020304" pitchFamily="18" charset="-34"/>
                <a:ea typeface="Calibri"/>
                <a:cs typeface="Angsana New" panose="02020603050405020304" pitchFamily="18" charset="-34"/>
              </a:rPr>
              <a:t>Stormwater</a:t>
            </a:r>
            <a:r>
              <a:rPr lang="en-US" sz="2800" b="1" dirty="0">
                <a:latin typeface="Angsana New" panose="02020603050405020304" pitchFamily="18" charset="-34"/>
                <a:ea typeface="Calibri"/>
                <a:cs typeface="Angsana New" panose="02020603050405020304" pitchFamily="18" charset="-34"/>
              </a:rPr>
              <a:t> regulations and </a:t>
            </a:r>
            <a:r>
              <a:rPr lang="en-US" sz="2800" b="1" dirty="0" smtClean="0">
                <a:latin typeface="Angsana New" panose="02020603050405020304" pitchFamily="18" charset="-34"/>
                <a:ea typeface="Calibri"/>
                <a:cs typeface="Angsana New" panose="02020603050405020304" pitchFamily="18" charset="-34"/>
              </a:rPr>
              <a:t>prepare </a:t>
            </a:r>
            <a:r>
              <a:rPr lang="en-US" sz="2800" b="1" dirty="0">
                <a:latin typeface="Angsana New" panose="02020603050405020304" pitchFamily="18" charset="-34"/>
                <a:ea typeface="Calibri"/>
                <a:cs typeface="Angsana New" panose="02020603050405020304" pitchFamily="18" charset="-34"/>
              </a:rPr>
              <a:t>for significant policy changes</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288141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8305800" cy="492443"/>
          </a:xfrm>
          <a:prstGeom prst="rect">
            <a:avLst/>
          </a:prstGeom>
          <a:noFill/>
        </p:spPr>
        <p:txBody>
          <a:bodyPr wrap="square" rtlCol="0">
            <a:spAutoFit/>
          </a:bodyPr>
          <a:lstStyle/>
          <a:p>
            <a:r>
              <a:rPr lang="en-US" sz="2600" b="1" dirty="0" smtClean="0">
                <a:solidFill>
                  <a:prstClr val="black"/>
                </a:solidFill>
              </a:rPr>
              <a:t>Cultural Resources Sub-Committee:  </a:t>
            </a:r>
            <a:r>
              <a:rPr lang="en-US" sz="2400" dirty="0" smtClean="0">
                <a:solidFill>
                  <a:prstClr val="black"/>
                </a:solidFill>
              </a:rPr>
              <a:t>Definitions &amp; Categories</a:t>
            </a:r>
            <a:endParaRPr lang="en-US" sz="2400" dirty="0">
              <a:solidFill>
                <a:prstClr val="black"/>
              </a:solidFill>
            </a:endParaRPr>
          </a:p>
        </p:txBody>
      </p:sp>
      <p:sp>
        <p:nvSpPr>
          <p:cNvPr id="26" name="TextBox 25"/>
          <p:cNvSpPr txBox="1"/>
          <p:nvPr/>
        </p:nvSpPr>
        <p:spPr>
          <a:xfrm>
            <a:off x="1524000" y="2209800"/>
            <a:ext cx="6324600" cy="769441"/>
          </a:xfrm>
          <a:prstGeom prst="rect">
            <a:avLst/>
          </a:prstGeom>
          <a:noFill/>
        </p:spPr>
        <p:txBody>
          <a:bodyPr wrap="square" rtlCol="0">
            <a:spAutoFit/>
          </a:bodyPr>
          <a:lstStyle/>
          <a:p>
            <a:r>
              <a:rPr lang="en-US" sz="2400" b="1" dirty="0" smtClean="0">
                <a:solidFill>
                  <a:prstClr val="black"/>
                </a:solidFill>
              </a:rPr>
              <a:t>Natural Resources  +  Historic Assets  +  The Arts</a:t>
            </a:r>
          </a:p>
          <a:p>
            <a:endParaRPr lang="en-US" sz="2000" b="1" dirty="0">
              <a:solidFill>
                <a:prstClr val="black"/>
              </a:solidFill>
            </a:endParaRPr>
          </a:p>
        </p:txBody>
      </p:sp>
      <p:sp>
        <p:nvSpPr>
          <p:cNvPr id="4" name="TextBox 3"/>
          <p:cNvSpPr txBox="1"/>
          <p:nvPr/>
        </p:nvSpPr>
        <p:spPr>
          <a:xfrm>
            <a:off x="2438400" y="1143000"/>
            <a:ext cx="4724400" cy="461665"/>
          </a:xfrm>
          <a:prstGeom prst="rect">
            <a:avLst/>
          </a:prstGeom>
          <a:noFill/>
        </p:spPr>
        <p:txBody>
          <a:bodyPr wrap="square" rtlCol="0">
            <a:spAutoFit/>
          </a:bodyPr>
          <a:lstStyle/>
          <a:p>
            <a:r>
              <a:rPr lang="en-US" sz="2400" b="1" dirty="0" smtClean="0">
                <a:solidFill>
                  <a:prstClr val="black"/>
                </a:solidFill>
              </a:rPr>
              <a:t> - What are “cultural resources”?</a:t>
            </a:r>
            <a:endParaRPr lang="en-US" sz="2400" b="1" dirty="0">
              <a:solidFill>
                <a:prstClr val="black"/>
              </a:solidFill>
            </a:endParaRPr>
          </a:p>
        </p:txBody>
      </p:sp>
      <p:sp>
        <p:nvSpPr>
          <p:cNvPr id="27" name="Oval 26"/>
          <p:cNvSpPr/>
          <p:nvPr/>
        </p:nvSpPr>
        <p:spPr>
          <a:xfrm>
            <a:off x="1143000" y="1905000"/>
            <a:ext cx="6858000"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Down Arrow 27"/>
          <p:cNvSpPr/>
          <p:nvPr/>
        </p:nvSpPr>
        <p:spPr>
          <a:xfrm>
            <a:off x="4191000" y="2971800"/>
            <a:ext cx="484632" cy="533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1524000" y="4114800"/>
            <a:ext cx="1676400" cy="461665"/>
          </a:xfrm>
          <a:prstGeom prst="rect">
            <a:avLst/>
          </a:prstGeom>
          <a:noFill/>
        </p:spPr>
        <p:txBody>
          <a:bodyPr wrap="square" rtlCol="0">
            <a:spAutoFit/>
          </a:bodyPr>
          <a:lstStyle/>
          <a:p>
            <a:pPr algn="ctr"/>
            <a:r>
              <a:rPr lang="en-US" sz="2400" b="1" dirty="0" smtClean="0">
                <a:solidFill>
                  <a:prstClr val="black"/>
                </a:solidFill>
              </a:rPr>
              <a:t> Residents</a:t>
            </a:r>
            <a:endParaRPr lang="en-US" sz="2400" b="1" dirty="0">
              <a:solidFill>
                <a:prstClr val="black"/>
              </a:solidFill>
            </a:endParaRPr>
          </a:p>
        </p:txBody>
      </p:sp>
      <p:sp>
        <p:nvSpPr>
          <p:cNvPr id="31" name="TextBox 30"/>
          <p:cNvSpPr txBox="1"/>
          <p:nvPr/>
        </p:nvSpPr>
        <p:spPr>
          <a:xfrm>
            <a:off x="1981200" y="6019800"/>
            <a:ext cx="5105400" cy="461665"/>
          </a:xfrm>
          <a:prstGeom prst="rect">
            <a:avLst/>
          </a:prstGeom>
          <a:noFill/>
        </p:spPr>
        <p:txBody>
          <a:bodyPr wrap="square" rtlCol="0">
            <a:spAutoFit/>
          </a:bodyPr>
          <a:lstStyle/>
          <a:p>
            <a:pPr algn="ctr"/>
            <a:r>
              <a:rPr lang="en-US" sz="2400" b="1" dirty="0" smtClean="0">
                <a:solidFill>
                  <a:prstClr val="black"/>
                </a:solidFill>
              </a:rPr>
              <a:t>Increased Revenue &amp; Quality of Life</a:t>
            </a:r>
            <a:endParaRPr lang="en-US" sz="2400" b="1" dirty="0">
              <a:solidFill>
                <a:prstClr val="black"/>
              </a:solidFill>
            </a:endParaRPr>
          </a:p>
        </p:txBody>
      </p:sp>
      <p:sp>
        <p:nvSpPr>
          <p:cNvPr id="34" name="TextBox 33"/>
          <p:cNvSpPr txBox="1"/>
          <p:nvPr/>
        </p:nvSpPr>
        <p:spPr>
          <a:xfrm>
            <a:off x="7620000" y="838200"/>
            <a:ext cx="1295400" cy="523220"/>
          </a:xfrm>
          <a:prstGeom prst="rect">
            <a:avLst/>
          </a:prstGeom>
          <a:noFill/>
        </p:spPr>
        <p:txBody>
          <a:bodyPr wrap="square" rtlCol="0">
            <a:spAutoFit/>
          </a:bodyPr>
          <a:lstStyle/>
          <a:p>
            <a:r>
              <a:rPr lang="en-US" sz="1400" dirty="0" smtClean="0">
                <a:solidFill>
                  <a:prstClr val="black"/>
                </a:solidFill>
              </a:rPr>
              <a:t>Lois Honegger</a:t>
            </a:r>
          </a:p>
          <a:p>
            <a:r>
              <a:rPr lang="en-US" sz="1400" dirty="0" smtClean="0">
                <a:solidFill>
                  <a:prstClr val="black"/>
                </a:solidFill>
              </a:rPr>
              <a:t>Mayor’s Office</a:t>
            </a:r>
            <a:endParaRPr lang="en-US" sz="1400" dirty="0">
              <a:solidFill>
                <a:prstClr val="black"/>
              </a:solidFill>
            </a:endParaRPr>
          </a:p>
        </p:txBody>
      </p:sp>
      <p:pic>
        <p:nvPicPr>
          <p:cNvPr id="35" name="Picture 34" descr="Nbpt City Seal.jpg"/>
          <p:cNvPicPr>
            <a:picLocks noChangeAspect="1"/>
          </p:cNvPicPr>
          <p:nvPr/>
        </p:nvPicPr>
        <p:blipFill>
          <a:blip r:embed="rId2" cstate="print"/>
          <a:stretch>
            <a:fillRect/>
          </a:stretch>
        </p:blipFill>
        <p:spPr>
          <a:xfrm>
            <a:off x="152400" y="304800"/>
            <a:ext cx="715406" cy="731520"/>
          </a:xfrm>
          <a:prstGeom prst="rect">
            <a:avLst/>
          </a:prstGeom>
        </p:spPr>
      </p:pic>
      <p:sp>
        <p:nvSpPr>
          <p:cNvPr id="13" name="Oval 12"/>
          <p:cNvSpPr/>
          <p:nvPr/>
        </p:nvSpPr>
        <p:spPr>
          <a:xfrm>
            <a:off x="1066800" y="3276600"/>
            <a:ext cx="4191000" cy="2286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096000" y="4038600"/>
            <a:ext cx="1447800" cy="461665"/>
          </a:xfrm>
          <a:prstGeom prst="rect">
            <a:avLst/>
          </a:prstGeom>
          <a:noFill/>
        </p:spPr>
        <p:txBody>
          <a:bodyPr wrap="square" rtlCol="0">
            <a:spAutoFit/>
          </a:bodyPr>
          <a:lstStyle/>
          <a:p>
            <a:pPr algn="ctr"/>
            <a:r>
              <a:rPr lang="en-US" sz="2400" b="1" dirty="0" smtClean="0">
                <a:solidFill>
                  <a:prstClr val="black"/>
                </a:solidFill>
              </a:rPr>
              <a:t>Tourists</a:t>
            </a:r>
            <a:endParaRPr lang="en-US" sz="2400" b="1" dirty="0">
              <a:solidFill>
                <a:prstClr val="black"/>
              </a:solidFill>
            </a:endParaRPr>
          </a:p>
        </p:txBody>
      </p:sp>
      <p:sp>
        <p:nvSpPr>
          <p:cNvPr id="17" name="Oval 16"/>
          <p:cNvSpPr/>
          <p:nvPr/>
        </p:nvSpPr>
        <p:spPr>
          <a:xfrm>
            <a:off x="3657600" y="3276600"/>
            <a:ext cx="4114800" cy="2286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3810000" y="3733800"/>
            <a:ext cx="1447800" cy="1323439"/>
          </a:xfrm>
          <a:prstGeom prst="rect">
            <a:avLst/>
          </a:prstGeom>
          <a:noFill/>
        </p:spPr>
        <p:txBody>
          <a:bodyPr wrap="square" rtlCol="0">
            <a:spAutoFit/>
          </a:bodyPr>
          <a:lstStyle/>
          <a:p>
            <a:pPr algn="ctr"/>
            <a:r>
              <a:rPr lang="en-US" sz="2000" b="1" dirty="0" smtClean="0">
                <a:solidFill>
                  <a:prstClr val="black"/>
                </a:solidFill>
              </a:rPr>
              <a:t>Goals</a:t>
            </a:r>
          </a:p>
          <a:p>
            <a:pPr algn="ctr"/>
            <a:r>
              <a:rPr lang="en-US" sz="2000" b="1" dirty="0" smtClean="0">
                <a:solidFill>
                  <a:prstClr val="black"/>
                </a:solidFill>
              </a:rPr>
              <a:t>Objectives</a:t>
            </a:r>
          </a:p>
          <a:p>
            <a:pPr algn="ctr"/>
            <a:r>
              <a:rPr lang="en-US" sz="2000" b="1" dirty="0" smtClean="0">
                <a:solidFill>
                  <a:prstClr val="black"/>
                </a:solidFill>
              </a:rPr>
              <a:t>Action Items</a:t>
            </a:r>
            <a:endParaRPr lang="en-US" sz="2000" b="1" dirty="0">
              <a:solidFill>
                <a:prstClr val="black"/>
              </a:solidFill>
            </a:endParaRPr>
          </a:p>
        </p:txBody>
      </p:sp>
      <p:sp>
        <p:nvSpPr>
          <p:cNvPr id="19" name="Down Arrow 18"/>
          <p:cNvSpPr/>
          <p:nvPr/>
        </p:nvSpPr>
        <p:spPr>
          <a:xfrm>
            <a:off x="4191000" y="5257800"/>
            <a:ext cx="484632" cy="6096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11451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407893" cy="4910329"/>
          </a:xfrm>
        </p:spPr>
        <p:txBody>
          <a:bodyPr>
            <a:normAutofit/>
          </a:bodyPr>
          <a:lstStyle/>
          <a:p>
            <a:r>
              <a:rPr lang="en-US" sz="1700" dirty="0"/>
              <a:t>Update the </a:t>
            </a:r>
            <a:r>
              <a:rPr lang="en-US" sz="1700" dirty="0" err="1"/>
              <a:t>Stormwater</a:t>
            </a:r>
            <a:r>
              <a:rPr lang="en-US" sz="1700" dirty="0"/>
              <a:t> Master Plan on a regular basis and continue to implement </a:t>
            </a:r>
            <a:r>
              <a:rPr lang="en-US" sz="1700" dirty="0" smtClean="0"/>
              <a:t>recommendations</a:t>
            </a:r>
          </a:p>
          <a:p>
            <a:pPr marL="365760" lvl="1" indent="0">
              <a:buNone/>
            </a:pPr>
            <a:endParaRPr lang="en-US" sz="1500" dirty="0"/>
          </a:p>
          <a:p>
            <a:r>
              <a:rPr lang="en-US" sz="1700" dirty="0"/>
              <a:t>Enforce the relevant City ordinance and related rules and regulations in coordination with the </a:t>
            </a:r>
            <a:r>
              <a:rPr lang="en-US" sz="1700" dirty="0" err="1"/>
              <a:t>Stormwater</a:t>
            </a:r>
            <a:r>
              <a:rPr lang="en-US" sz="1700" dirty="0"/>
              <a:t> Advisory </a:t>
            </a:r>
            <a:r>
              <a:rPr lang="en-US" sz="1700" dirty="0" smtClean="0"/>
              <a:t>Committee</a:t>
            </a:r>
          </a:p>
          <a:p>
            <a:pPr marL="45720" indent="0">
              <a:buNone/>
            </a:pPr>
            <a:endParaRPr lang="en-US" sz="1500" dirty="0" smtClean="0"/>
          </a:p>
          <a:p>
            <a:r>
              <a:rPr lang="en-US" sz="1700" dirty="0"/>
              <a:t>Continue to plan for implementation of more stringent federal standards and evaluate funding </a:t>
            </a:r>
            <a:r>
              <a:rPr lang="en-US" sz="1700" dirty="0" smtClean="0"/>
              <a:t>mechanisms</a:t>
            </a:r>
            <a:endParaRPr lang="en-US" sz="1500" dirty="0"/>
          </a:p>
        </p:txBody>
      </p:sp>
      <p:sp>
        <p:nvSpPr>
          <p:cNvPr id="3" name="Title 2"/>
          <p:cNvSpPr>
            <a:spLocks noGrp="1"/>
          </p:cNvSpPr>
          <p:nvPr>
            <p:ph type="title"/>
          </p:nvPr>
        </p:nvSpPr>
        <p:spPr/>
        <p:txBody>
          <a:bodyPr/>
          <a:lstStyle/>
          <a:p>
            <a:r>
              <a:rPr lang="en-US" sz="2400" b="1" dirty="0" smtClean="0">
                <a:latin typeface="Angsana New" panose="02020603050405020304" pitchFamily="18" charset="-34"/>
                <a:cs typeface="Angsana New" panose="02020603050405020304" pitchFamily="18" charset="-34"/>
              </a:rPr>
              <a:t>Goal #6: </a:t>
            </a:r>
            <a:r>
              <a:rPr lang="en-US" sz="2400" b="1" dirty="0">
                <a:latin typeface="Angsana New" panose="02020603050405020304" pitchFamily="18" charset="-34"/>
                <a:ea typeface="Calibri"/>
                <a:cs typeface="Angsana New" panose="02020603050405020304" pitchFamily="18" charset="-34"/>
              </a:rPr>
              <a:t>Ensure continued adherence to </a:t>
            </a:r>
            <a:r>
              <a:rPr lang="en-US" sz="2400" b="1" dirty="0" err="1">
                <a:latin typeface="Angsana New" panose="02020603050405020304" pitchFamily="18" charset="-34"/>
                <a:ea typeface="Calibri"/>
                <a:cs typeface="Angsana New" panose="02020603050405020304" pitchFamily="18" charset="-34"/>
              </a:rPr>
              <a:t>Stormwater</a:t>
            </a:r>
            <a:r>
              <a:rPr lang="en-US" sz="2400" b="1" dirty="0">
                <a:latin typeface="Angsana New" panose="02020603050405020304" pitchFamily="18" charset="-34"/>
                <a:ea typeface="Calibri"/>
                <a:cs typeface="Angsana New" panose="02020603050405020304" pitchFamily="18" charset="-34"/>
              </a:rPr>
              <a:t> regulations and prepare for significant policy changes</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66353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Clr>
                <a:srgbClr val="93A299"/>
              </a:buClr>
            </a:pPr>
            <a:r>
              <a:rPr lang="en-US" sz="2800" dirty="0">
                <a:solidFill>
                  <a:srgbClr val="F3F2DC"/>
                </a:solidFill>
                <a:latin typeface="Angsana New" panose="02020603050405020304" pitchFamily="18" charset="-34"/>
                <a:cs typeface="Angsana New" panose="02020603050405020304" pitchFamily="18" charset="-34"/>
              </a:rPr>
              <a:t>GOAL </a:t>
            </a:r>
            <a:r>
              <a:rPr lang="en-US" sz="2800" dirty="0" smtClean="0">
                <a:solidFill>
                  <a:srgbClr val="F3F2DC"/>
                </a:solidFill>
                <a:latin typeface="Angsana New" panose="02020603050405020304" pitchFamily="18" charset="-34"/>
                <a:cs typeface="Angsana New" panose="02020603050405020304" pitchFamily="18" charset="-34"/>
              </a:rPr>
              <a:t>#7</a:t>
            </a:r>
            <a:endParaRPr lang="en-US" sz="2800" dirty="0">
              <a:solidFill>
                <a:srgbClr val="F3F2DC"/>
              </a:solidFill>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dirty="0">
                <a:latin typeface="Angsana New" panose="02020603050405020304" pitchFamily="18" charset="-34"/>
                <a:cs typeface="Angsana New" panose="02020603050405020304" pitchFamily="18" charset="-34"/>
              </a:rPr>
              <a:t>Provide a high quality of public safety services throughout the City</a:t>
            </a:r>
          </a:p>
        </p:txBody>
      </p:sp>
    </p:spTree>
    <p:extLst>
      <p:ext uri="{BB962C8B-B14F-4D97-AF65-F5344CB8AC3E}">
        <p14:creationId xmlns:p14="http://schemas.microsoft.com/office/powerpoint/2010/main" val="2112568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407893" cy="4910329"/>
          </a:xfrm>
        </p:spPr>
        <p:txBody>
          <a:bodyPr>
            <a:normAutofit/>
          </a:bodyPr>
          <a:lstStyle/>
          <a:p>
            <a:r>
              <a:rPr lang="en-US" sz="1700" dirty="0"/>
              <a:t>Continue to facilitate communication with all members of public safety leadership </a:t>
            </a:r>
            <a:r>
              <a:rPr lang="en-US" sz="1700" dirty="0" smtClean="0"/>
              <a:t>team</a:t>
            </a:r>
          </a:p>
          <a:p>
            <a:pPr marL="45720" indent="0">
              <a:buNone/>
            </a:pPr>
            <a:endParaRPr lang="en-US" sz="1500" dirty="0"/>
          </a:p>
          <a:p>
            <a:r>
              <a:rPr lang="en-US" sz="1700" dirty="0"/>
              <a:t>Implement the all hazards response model, including public </a:t>
            </a:r>
            <a:r>
              <a:rPr lang="en-US" sz="1700" dirty="0" smtClean="0"/>
              <a:t>health</a:t>
            </a:r>
          </a:p>
          <a:p>
            <a:pPr marL="45720" indent="0">
              <a:buNone/>
            </a:pPr>
            <a:endParaRPr lang="en-US" sz="1500" dirty="0" smtClean="0"/>
          </a:p>
          <a:p>
            <a:r>
              <a:rPr lang="en-US" sz="1700" dirty="0"/>
              <a:t>Evaluate feasibility of centralizing public safety dispatch and implement </a:t>
            </a:r>
            <a:r>
              <a:rPr lang="en-US" sz="1700" dirty="0" smtClean="0"/>
              <a:t>accordingly</a:t>
            </a:r>
          </a:p>
          <a:p>
            <a:endParaRPr lang="en-US" sz="1700" dirty="0"/>
          </a:p>
          <a:p>
            <a:r>
              <a:rPr lang="en-US" sz="1700" dirty="0"/>
              <a:t>Continue to plan for and transition to a Fire-based Emergency Medical Service </a:t>
            </a:r>
            <a:r>
              <a:rPr lang="en-US" sz="1700" dirty="0" smtClean="0"/>
              <a:t>model</a:t>
            </a:r>
          </a:p>
          <a:p>
            <a:endParaRPr lang="en-US" sz="1700" dirty="0"/>
          </a:p>
          <a:p>
            <a:r>
              <a:rPr lang="en-US" sz="1700" dirty="0"/>
              <a:t>Maintain ISO rating and Police Department Accreditation</a:t>
            </a:r>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#7: </a:t>
            </a:r>
            <a:r>
              <a:rPr lang="en-US" sz="2800" b="1" dirty="0">
                <a:latin typeface="Angsana New" panose="02020603050405020304" pitchFamily="18" charset="-34"/>
                <a:ea typeface="Calibri"/>
                <a:cs typeface="Angsana New" panose="02020603050405020304" pitchFamily="18" charset="-34"/>
              </a:rPr>
              <a:t>Provide a high quality of public safety services throughout the City</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262710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Clr>
                <a:srgbClr val="93A299"/>
              </a:buClr>
            </a:pPr>
            <a:r>
              <a:rPr lang="en-US" sz="2800" dirty="0">
                <a:solidFill>
                  <a:srgbClr val="F3F2DC"/>
                </a:solidFill>
                <a:latin typeface="Angsana New" panose="02020603050405020304" pitchFamily="18" charset="-34"/>
                <a:cs typeface="Angsana New" panose="02020603050405020304" pitchFamily="18" charset="-34"/>
              </a:rPr>
              <a:t>GOAL </a:t>
            </a:r>
            <a:r>
              <a:rPr lang="en-US" sz="2800" dirty="0" smtClean="0">
                <a:solidFill>
                  <a:srgbClr val="F3F2DC"/>
                </a:solidFill>
                <a:latin typeface="Angsana New" panose="02020603050405020304" pitchFamily="18" charset="-34"/>
                <a:cs typeface="Angsana New" panose="02020603050405020304" pitchFamily="18" charset="-34"/>
              </a:rPr>
              <a:t>#8</a:t>
            </a:r>
            <a:endParaRPr lang="en-US" sz="2800" dirty="0">
              <a:solidFill>
                <a:srgbClr val="F3F2DC"/>
              </a:solidFill>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dirty="0">
                <a:latin typeface="Angsana New" panose="02020603050405020304" pitchFamily="18" charset="-34"/>
                <a:cs typeface="Angsana New" panose="02020603050405020304" pitchFamily="18" charset="-34"/>
              </a:rPr>
              <a:t>Ensure that all public facilities are accessible to disabled persons</a:t>
            </a:r>
          </a:p>
        </p:txBody>
      </p:sp>
    </p:spTree>
    <p:extLst>
      <p:ext uri="{BB962C8B-B14F-4D97-AF65-F5344CB8AC3E}">
        <p14:creationId xmlns:p14="http://schemas.microsoft.com/office/powerpoint/2010/main" val="3299353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407893" cy="4910329"/>
          </a:xfrm>
        </p:spPr>
        <p:txBody>
          <a:bodyPr>
            <a:normAutofit/>
          </a:bodyPr>
          <a:lstStyle/>
          <a:p>
            <a:r>
              <a:rPr lang="en-US" sz="1700" dirty="0"/>
              <a:t>Undertake a comprehensive rewrite of the existing ADA Transition Plan and ensure that this document is updated annually to reflect current </a:t>
            </a:r>
            <a:r>
              <a:rPr lang="en-US" sz="1700" dirty="0" smtClean="0"/>
              <a:t>conditions</a:t>
            </a:r>
          </a:p>
          <a:p>
            <a:pPr marL="45720" indent="0">
              <a:buNone/>
            </a:pPr>
            <a:endParaRPr lang="en-US" sz="1500" dirty="0"/>
          </a:p>
          <a:p>
            <a:r>
              <a:rPr lang="en-US" sz="1700" dirty="0"/>
              <a:t>Continue to support the work of the Commission on Disabilities with adequate staffing resources and a baseline level of funding in the operating </a:t>
            </a:r>
            <a:r>
              <a:rPr lang="en-US" sz="1700" dirty="0" smtClean="0"/>
              <a:t>budget</a:t>
            </a:r>
          </a:p>
          <a:p>
            <a:pPr marL="45720" indent="0">
              <a:buNone/>
            </a:pPr>
            <a:endParaRPr lang="en-US" sz="1500" dirty="0" smtClean="0"/>
          </a:p>
          <a:p>
            <a:r>
              <a:rPr lang="en-US" sz="1700" dirty="0"/>
              <a:t>Seek input from Commission on Disabilities on priority projects and incorporate recommendations into CIP and Sidewalk Master </a:t>
            </a:r>
            <a:r>
              <a:rPr lang="en-US" sz="1700" dirty="0" smtClean="0"/>
              <a:t>Plan</a:t>
            </a:r>
          </a:p>
          <a:p>
            <a:endParaRPr lang="en-US" sz="1700" dirty="0" smtClean="0"/>
          </a:p>
          <a:p>
            <a:r>
              <a:rPr lang="en-US" sz="1700" dirty="0" smtClean="0"/>
              <a:t>Support the Commission on Disabilities on an improved outreach and education campaign around ADA issues</a:t>
            </a:r>
            <a:endParaRPr lang="en-US" sz="1700" dirty="0"/>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#8: </a:t>
            </a:r>
            <a:r>
              <a:rPr lang="en-US" sz="2800" b="1" dirty="0">
                <a:latin typeface="Angsana New" panose="02020603050405020304" pitchFamily="18" charset="-34"/>
                <a:ea typeface="Calibri"/>
                <a:cs typeface="Angsana New" panose="02020603050405020304" pitchFamily="18" charset="-34"/>
              </a:rPr>
              <a:t>Ensure that all public facilities are accessible to disabled persons</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636627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Clr>
                <a:srgbClr val="93A299"/>
              </a:buClr>
            </a:pPr>
            <a:r>
              <a:rPr lang="en-US" sz="2800" dirty="0">
                <a:solidFill>
                  <a:srgbClr val="F3F2DC"/>
                </a:solidFill>
                <a:latin typeface="Angsana New" panose="02020603050405020304" pitchFamily="18" charset="-34"/>
                <a:cs typeface="Angsana New" panose="02020603050405020304" pitchFamily="18" charset="-34"/>
              </a:rPr>
              <a:t>GOAL </a:t>
            </a:r>
            <a:r>
              <a:rPr lang="en-US" sz="2800" dirty="0" smtClean="0">
                <a:solidFill>
                  <a:srgbClr val="F3F2DC"/>
                </a:solidFill>
                <a:latin typeface="Angsana New" panose="02020603050405020304" pitchFamily="18" charset="-34"/>
                <a:cs typeface="Angsana New" panose="02020603050405020304" pitchFamily="18" charset="-34"/>
              </a:rPr>
              <a:t>#9</a:t>
            </a:r>
            <a:endParaRPr lang="en-US" sz="2800" dirty="0">
              <a:solidFill>
                <a:srgbClr val="F3F2DC"/>
              </a:solidFill>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dirty="0">
                <a:latin typeface="Angsana New" panose="02020603050405020304" pitchFamily="18" charset="-34"/>
                <a:cs typeface="Angsana New" panose="02020603050405020304" pitchFamily="18" charset="-34"/>
              </a:rPr>
              <a:t>Continue to invest in and leverage Information Technology </a:t>
            </a:r>
          </a:p>
        </p:txBody>
      </p:sp>
    </p:spTree>
    <p:extLst>
      <p:ext uri="{BB962C8B-B14F-4D97-AF65-F5344CB8AC3E}">
        <p14:creationId xmlns:p14="http://schemas.microsoft.com/office/powerpoint/2010/main" val="3139582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407893" cy="4910329"/>
          </a:xfrm>
        </p:spPr>
        <p:txBody>
          <a:bodyPr>
            <a:normAutofit fontScale="92500" lnSpcReduction="20000"/>
          </a:bodyPr>
          <a:lstStyle/>
          <a:p>
            <a:r>
              <a:rPr lang="en-US" sz="1800" dirty="0"/>
              <a:t>Conduct regular outreach to the community using various communication </a:t>
            </a:r>
            <a:r>
              <a:rPr lang="en-US" sz="1800" dirty="0" smtClean="0"/>
              <a:t>platforms</a:t>
            </a:r>
          </a:p>
          <a:p>
            <a:pPr lvl="1">
              <a:buFont typeface="Wingdings" panose="05000000000000000000" pitchFamily="2" charset="2"/>
              <a:buChar char="Ø"/>
            </a:pPr>
            <a:r>
              <a:rPr lang="en-US" sz="1600" i="1" dirty="0"/>
              <a:t>Continue to refine use of City’s content-management </a:t>
            </a:r>
            <a:r>
              <a:rPr lang="en-US" sz="1600" i="1" dirty="0" smtClean="0"/>
              <a:t>website</a:t>
            </a:r>
          </a:p>
          <a:p>
            <a:pPr lvl="1">
              <a:buFont typeface="Wingdings" panose="05000000000000000000" pitchFamily="2" charset="2"/>
              <a:buChar char="Ø"/>
            </a:pPr>
            <a:r>
              <a:rPr lang="en-US" sz="1600" i="1" dirty="0" smtClean="0"/>
              <a:t>Implement </a:t>
            </a:r>
            <a:r>
              <a:rPr lang="en-US" sz="1600" i="1" dirty="0"/>
              <a:t>social media policy and use social media platforms to reach broader and more diverse resident and visitor </a:t>
            </a:r>
            <a:r>
              <a:rPr lang="en-US" sz="1600" i="1" dirty="0" smtClean="0"/>
              <a:t>audience</a:t>
            </a:r>
          </a:p>
          <a:p>
            <a:pPr marL="365760" lvl="1" indent="0">
              <a:buNone/>
            </a:pPr>
            <a:endParaRPr lang="en-US" sz="1300" dirty="0"/>
          </a:p>
          <a:p>
            <a:r>
              <a:rPr lang="en-US" sz="1800" dirty="0"/>
              <a:t>Complete contract renewal negotiations with </a:t>
            </a:r>
            <a:r>
              <a:rPr lang="en-US" sz="1800" dirty="0" smtClean="0"/>
              <a:t>Comcast</a:t>
            </a:r>
          </a:p>
          <a:p>
            <a:pPr lvl="1">
              <a:buFont typeface="Wingdings" panose="05000000000000000000" pitchFamily="2" charset="2"/>
              <a:buChar char="Ø"/>
            </a:pPr>
            <a:r>
              <a:rPr lang="en-US" sz="1600" i="1" dirty="0"/>
              <a:t>Secure best value for community, including increased PEG funding and potential fiber </a:t>
            </a:r>
            <a:r>
              <a:rPr lang="en-US" sz="1600" i="1" dirty="0" smtClean="0"/>
              <a:t>network</a:t>
            </a:r>
          </a:p>
          <a:p>
            <a:pPr marL="365760" lvl="1" indent="0">
              <a:buNone/>
            </a:pPr>
            <a:endParaRPr lang="en-US" sz="1500" i="1" dirty="0" smtClean="0"/>
          </a:p>
          <a:p>
            <a:r>
              <a:rPr lang="en-US" sz="1800" dirty="0"/>
              <a:t>Continue to account for technology upgrades in </a:t>
            </a:r>
            <a:r>
              <a:rPr lang="en-US" sz="1800" dirty="0" smtClean="0"/>
              <a:t>CIP</a:t>
            </a:r>
          </a:p>
          <a:p>
            <a:pPr marL="45720" indent="0">
              <a:buNone/>
            </a:pPr>
            <a:endParaRPr lang="en-US" sz="1700" dirty="0" smtClean="0"/>
          </a:p>
          <a:p>
            <a:r>
              <a:rPr lang="en-US" sz="1800" dirty="0"/>
              <a:t>Explore feasibility of Town-wide public wireless network to provide universal access to </a:t>
            </a:r>
            <a:r>
              <a:rPr lang="en-US" sz="1800" dirty="0" smtClean="0"/>
              <a:t>internet</a:t>
            </a:r>
          </a:p>
          <a:p>
            <a:endParaRPr lang="en-US" sz="1700" dirty="0"/>
          </a:p>
          <a:p>
            <a:r>
              <a:rPr lang="en-US" sz="1800" dirty="0"/>
              <a:t>Implement CMMS Asset Management and Work Order System </a:t>
            </a:r>
            <a:endParaRPr lang="en-US" sz="1800" dirty="0" smtClean="0"/>
          </a:p>
          <a:p>
            <a:pPr lvl="1">
              <a:buFont typeface="Wingdings" panose="05000000000000000000" pitchFamily="2" charset="2"/>
              <a:buChar char="Ø"/>
            </a:pPr>
            <a:r>
              <a:rPr lang="en-US" sz="1600" i="1" dirty="0"/>
              <a:t>Enable residents to report and track complaints/issues in more transparent </a:t>
            </a:r>
            <a:r>
              <a:rPr lang="en-US" sz="1600" i="1" dirty="0" smtClean="0"/>
              <a:t>manner</a:t>
            </a:r>
          </a:p>
          <a:p>
            <a:pPr lvl="1">
              <a:buFont typeface="Wingdings" panose="05000000000000000000" pitchFamily="2" charset="2"/>
              <a:buChar char="Ø"/>
            </a:pPr>
            <a:r>
              <a:rPr lang="en-US" sz="1600" i="1" dirty="0"/>
              <a:t>Increase staff’s ability to integrate use of mobile technologies in managing daily operations</a:t>
            </a:r>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#9: </a:t>
            </a:r>
            <a:r>
              <a:rPr lang="en-US" sz="2800" b="1" dirty="0">
                <a:latin typeface="Angsana New" panose="02020603050405020304" pitchFamily="18" charset="-34"/>
                <a:ea typeface="Calibri"/>
                <a:cs typeface="Angsana New" panose="02020603050405020304" pitchFamily="18" charset="-34"/>
              </a:rPr>
              <a:t>Continue to invest in and leverage Information Technology </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221462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Clr>
                <a:srgbClr val="93A299"/>
              </a:buClr>
            </a:pPr>
            <a:r>
              <a:rPr lang="en-US" sz="2800" dirty="0">
                <a:solidFill>
                  <a:srgbClr val="F3F2DC"/>
                </a:solidFill>
                <a:latin typeface="Angsana New" panose="02020603050405020304" pitchFamily="18" charset="-34"/>
                <a:cs typeface="Angsana New" panose="02020603050405020304" pitchFamily="18" charset="-34"/>
              </a:rPr>
              <a:t>GOAL </a:t>
            </a:r>
            <a:r>
              <a:rPr lang="en-US" sz="2800" dirty="0" smtClean="0">
                <a:solidFill>
                  <a:srgbClr val="F3F2DC"/>
                </a:solidFill>
                <a:latin typeface="Angsana New" panose="02020603050405020304" pitchFamily="18" charset="-34"/>
                <a:cs typeface="Angsana New" panose="02020603050405020304" pitchFamily="18" charset="-34"/>
              </a:rPr>
              <a:t>#10</a:t>
            </a:r>
            <a:endParaRPr lang="en-US" sz="2800" dirty="0">
              <a:solidFill>
                <a:srgbClr val="F3F2DC"/>
              </a:solidFill>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lstStyle/>
          <a:p>
            <a:r>
              <a:rPr lang="en-US" sz="2800" dirty="0">
                <a:latin typeface="Angsana New" panose="02020603050405020304" pitchFamily="18" charset="-34"/>
                <a:cs typeface="Angsana New" panose="02020603050405020304" pitchFamily="18" charset="-34"/>
              </a:rPr>
              <a:t>Continue to develop and implement City’s commitment to sustainability </a:t>
            </a:r>
          </a:p>
        </p:txBody>
      </p:sp>
    </p:spTree>
    <p:extLst>
      <p:ext uri="{BB962C8B-B14F-4D97-AF65-F5344CB8AC3E}">
        <p14:creationId xmlns:p14="http://schemas.microsoft.com/office/powerpoint/2010/main" val="1362519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407893" cy="4910329"/>
          </a:xfrm>
        </p:spPr>
        <p:txBody>
          <a:bodyPr>
            <a:normAutofit/>
          </a:bodyPr>
          <a:lstStyle/>
          <a:p>
            <a:r>
              <a:rPr lang="en-US" sz="1700" dirty="0"/>
              <a:t>Continue to identify areas where efficiencies can be gained in terms of energy consumption and move forward with energy efficiency projects in line with Green Communities </a:t>
            </a:r>
            <a:r>
              <a:rPr lang="en-US" sz="1700" dirty="0" smtClean="0"/>
              <a:t>designation</a:t>
            </a:r>
          </a:p>
          <a:p>
            <a:pPr lvl="1">
              <a:buFont typeface="Wingdings" panose="05000000000000000000" pitchFamily="2" charset="2"/>
              <a:buChar char="Ø"/>
            </a:pPr>
            <a:r>
              <a:rPr lang="en-US" sz="1500" i="1" dirty="0"/>
              <a:t>Apply for grant funding to support continued investment in </a:t>
            </a:r>
            <a:r>
              <a:rPr lang="en-US" sz="1500" i="1" dirty="0" smtClean="0"/>
              <a:t>upgrades</a:t>
            </a:r>
          </a:p>
          <a:p>
            <a:pPr lvl="1">
              <a:buFont typeface="Wingdings" panose="05000000000000000000" pitchFamily="2" charset="2"/>
              <a:buChar char="Ø"/>
            </a:pPr>
            <a:r>
              <a:rPr lang="en-US" sz="1500" i="1" dirty="0"/>
              <a:t>Design and implement energy efficiency upgrades to municipal buildings and equipment including lighting, HVAC, streetlights, etc</a:t>
            </a:r>
            <a:r>
              <a:rPr lang="en-US" sz="1500" i="1" dirty="0" smtClean="0"/>
              <a:t>.</a:t>
            </a:r>
          </a:p>
          <a:p>
            <a:pPr marL="365760" lvl="1" indent="0">
              <a:buNone/>
            </a:pPr>
            <a:endParaRPr lang="en-US" sz="1300" dirty="0" smtClean="0"/>
          </a:p>
          <a:p>
            <a:pPr marL="365760" lvl="1" indent="0">
              <a:buNone/>
            </a:pPr>
            <a:endParaRPr lang="en-US" sz="1300" dirty="0"/>
          </a:p>
          <a:p>
            <a:r>
              <a:rPr lang="en-US" sz="1700" dirty="0"/>
              <a:t>Review critical infrastructure and establish prioritized plan to </a:t>
            </a:r>
            <a:r>
              <a:rPr lang="en-US" sz="1700" dirty="0" smtClean="0"/>
              <a:t>facilities that are at </a:t>
            </a:r>
            <a:r>
              <a:rPr lang="en-US" sz="1700" dirty="0"/>
              <a:t>risk from increased flooding and sea level rise</a:t>
            </a:r>
          </a:p>
          <a:p>
            <a:pPr lvl="1">
              <a:buFont typeface="Wingdings" panose="05000000000000000000" pitchFamily="2" charset="2"/>
              <a:buChar char="Ø"/>
            </a:pPr>
            <a:r>
              <a:rPr lang="en-US" sz="1500" i="1" dirty="0"/>
              <a:t>Prepare a Climate Change Resiliency Plan including review of </a:t>
            </a:r>
            <a:r>
              <a:rPr lang="en-US" sz="1500" i="1" dirty="0" smtClean="0"/>
              <a:t>properties and buildings in </a:t>
            </a:r>
            <a:r>
              <a:rPr lang="en-US" sz="1500" i="1" dirty="0"/>
              <a:t>critical locations</a:t>
            </a:r>
          </a:p>
        </p:txBody>
      </p:sp>
      <p:sp>
        <p:nvSpPr>
          <p:cNvPr id="3" name="Title 2"/>
          <p:cNvSpPr>
            <a:spLocks noGrp="1"/>
          </p:cNvSpPr>
          <p:nvPr>
            <p:ph type="title"/>
          </p:nvPr>
        </p:nvSpPr>
        <p:spPr/>
        <p:txBody>
          <a:bodyPr/>
          <a:lstStyle/>
          <a:p>
            <a:r>
              <a:rPr lang="en-US" sz="2800" b="1" dirty="0" smtClean="0">
                <a:latin typeface="Angsana New" panose="02020603050405020304" pitchFamily="18" charset="-34"/>
                <a:cs typeface="Angsana New" panose="02020603050405020304" pitchFamily="18" charset="-34"/>
              </a:rPr>
              <a:t>Goal #10: </a:t>
            </a:r>
            <a:r>
              <a:rPr lang="en-US" sz="2800" b="1" dirty="0">
                <a:latin typeface="Angsana New" panose="02020603050405020304" pitchFamily="18" charset="-34"/>
                <a:ea typeface="Calibri"/>
                <a:cs typeface="Angsana New" panose="02020603050405020304" pitchFamily="18" charset="-34"/>
              </a:rPr>
              <a:t>Continue to develop and implement City’s commitment to sustainability </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103064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334000"/>
            <a:ext cx="6512511" cy="1143000"/>
          </a:xfrm>
        </p:spPr>
        <p:txBody>
          <a:bodyPr/>
          <a:lstStyle/>
          <a:p>
            <a:r>
              <a:rPr lang="en-US" dirty="0" smtClean="0"/>
              <a:t>Public Comment</a:t>
            </a:r>
            <a:endParaRPr lang="en-US" dirty="0"/>
          </a:p>
        </p:txBody>
      </p:sp>
      <p:pic>
        <p:nvPicPr>
          <p:cNvPr id="9218" name="Picture 2" descr="https://www.globalreporting.org/SiteCollectionImages/Information%20Hub/Newsletter%20article%20images/Microphon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0"/>
            <a:ext cx="5048250"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quarter" idx="13"/>
          </p:nvPr>
        </p:nvSpPr>
        <p:spPr>
          <a:xfrm>
            <a:off x="1143000" y="1524000"/>
            <a:ext cx="2286000" cy="3474720"/>
          </a:xfrm>
        </p:spPr>
        <p:txBody>
          <a:bodyPr>
            <a:normAutofit/>
          </a:bodyPr>
          <a:lstStyle/>
          <a:p>
            <a:pPr lvl="0">
              <a:lnSpc>
                <a:spcPct val="150000"/>
              </a:lnSpc>
            </a:pPr>
            <a:r>
              <a:rPr lang="en-US" b="1" dirty="0" smtClean="0"/>
              <a:t>Comments?</a:t>
            </a:r>
          </a:p>
          <a:p>
            <a:pPr lvl="0">
              <a:lnSpc>
                <a:spcPct val="150000"/>
              </a:lnSpc>
            </a:pPr>
            <a:r>
              <a:rPr lang="en-US" b="1" dirty="0" smtClean="0"/>
              <a:t>Questions?</a:t>
            </a:r>
          </a:p>
          <a:p>
            <a:pPr lvl="0">
              <a:lnSpc>
                <a:spcPct val="150000"/>
              </a:lnSpc>
            </a:pPr>
            <a:r>
              <a:rPr lang="en-US" b="1" dirty="0" smtClean="0"/>
              <a:t>Suggestions?</a:t>
            </a:r>
            <a:endParaRPr lang="en-US" dirty="0"/>
          </a:p>
        </p:txBody>
      </p:sp>
      <p:sp>
        <p:nvSpPr>
          <p:cNvPr id="3" name="Footer Placeholder 2"/>
          <p:cNvSpPr>
            <a:spLocks noGrp="1"/>
          </p:cNvSpPr>
          <p:nvPr>
            <p:ph type="ftr" sz="quarter" idx="11"/>
          </p:nvPr>
        </p:nvSpPr>
        <p:spPr/>
        <p:txBody>
          <a:bodyPr/>
          <a:lstStyle/>
          <a:p>
            <a:r>
              <a:rPr lang="en-US" smtClean="0"/>
              <a:t>Master Plan Community Meeting, June 11, 2014</a:t>
            </a:r>
            <a:endParaRPr lang="en-US"/>
          </a:p>
        </p:txBody>
      </p:sp>
    </p:spTree>
    <p:extLst>
      <p:ext uri="{BB962C8B-B14F-4D97-AF65-F5344CB8AC3E}">
        <p14:creationId xmlns:p14="http://schemas.microsoft.com/office/powerpoint/2010/main" val="3202732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7620000" cy="492443"/>
          </a:xfrm>
          <a:prstGeom prst="rect">
            <a:avLst/>
          </a:prstGeom>
          <a:noFill/>
        </p:spPr>
        <p:txBody>
          <a:bodyPr wrap="square" rtlCol="0">
            <a:spAutoFit/>
          </a:bodyPr>
          <a:lstStyle/>
          <a:p>
            <a:r>
              <a:rPr lang="en-US" sz="2600" b="1" dirty="0" smtClean="0">
                <a:solidFill>
                  <a:prstClr val="black"/>
                </a:solidFill>
              </a:rPr>
              <a:t>Cultural Resources Sub-Committee:  </a:t>
            </a:r>
            <a:r>
              <a:rPr lang="en-US" sz="2400" dirty="0" smtClean="0">
                <a:solidFill>
                  <a:prstClr val="black"/>
                </a:solidFill>
              </a:rPr>
              <a:t>Natural Resources</a:t>
            </a:r>
            <a:endParaRPr lang="en-US" sz="2400" dirty="0">
              <a:solidFill>
                <a:prstClr val="black"/>
              </a:solidFill>
            </a:endParaRPr>
          </a:p>
        </p:txBody>
      </p:sp>
      <p:sp>
        <p:nvSpPr>
          <p:cNvPr id="10" name="TextBox 9"/>
          <p:cNvSpPr txBox="1"/>
          <p:nvPr/>
        </p:nvSpPr>
        <p:spPr>
          <a:xfrm>
            <a:off x="6934200" y="1066800"/>
            <a:ext cx="1981200" cy="523220"/>
          </a:xfrm>
          <a:prstGeom prst="rect">
            <a:avLst/>
          </a:prstGeom>
          <a:noFill/>
        </p:spPr>
        <p:txBody>
          <a:bodyPr wrap="square" rtlCol="0">
            <a:spAutoFit/>
          </a:bodyPr>
          <a:lstStyle/>
          <a:p>
            <a:pPr algn="ctr"/>
            <a:r>
              <a:rPr lang="en-US" sz="1400" dirty="0" smtClean="0">
                <a:solidFill>
                  <a:prstClr val="black"/>
                </a:solidFill>
              </a:rPr>
              <a:t>Melissa </a:t>
            </a:r>
            <a:r>
              <a:rPr lang="en-US" sz="1400" dirty="0" err="1" smtClean="0">
                <a:solidFill>
                  <a:prstClr val="black"/>
                </a:solidFill>
              </a:rPr>
              <a:t>Vokey</a:t>
            </a:r>
            <a:endParaRPr lang="en-US" sz="1400" dirty="0" smtClean="0">
              <a:solidFill>
                <a:prstClr val="black"/>
              </a:solidFill>
            </a:endParaRPr>
          </a:p>
          <a:p>
            <a:pPr algn="ctr"/>
            <a:r>
              <a:rPr lang="en-US" sz="1400" dirty="0" smtClean="0">
                <a:solidFill>
                  <a:prstClr val="black"/>
                </a:solidFill>
              </a:rPr>
              <a:t>MA Audubon Society</a:t>
            </a:r>
            <a:endParaRPr lang="en-US" sz="1400" dirty="0">
              <a:solidFill>
                <a:prstClr val="black"/>
              </a:solidFill>
            </a:endParaRPr>
          </a:p>
        </p:txBody>
      </p:sp>
      <p:pic>
        <p:nvPicPr>
          <p:cNvPr id="11" name="Picture 10" descr="Superbowl birders at dawn.jpg"/>
          <p:cNvPicPr>
            <a:picLocks noChangeAspect="1"/>
          </p:cNvPicPr>
          <p:nvPr/>
        </p:nvPicPr>
        <p:blipFill>
          <a:blip r:embed="rId2" cstate="print"/>
          <a:stretch>
            <a:fillRect/>
          </a:stretch>
        </p:blipFill>
        <p:spPr>
          <a:xfrm>
            <a:off x="7086600" y="2362200"/>
            <a:ext cx="1839683" cy="1371600"/>
          </a:xfrm>
          <a:prstGeom prst="rect">
            <a:avLst/>
          </a:prstGeom>
          <a:ln>
            <a:solidFill>
              <a:schemeClr val="tx1"/>
            </a:solidFill>
          </a:ln>
        </p:spPr>
      </p:pic>
      <p:pic>
        <p:nvPicPr>
          <p:cNvPr id="12" name="Picture 11" descr="winter beach kids.jpg"/>
          <p:cNvPicPr>
            <a:picLocks noChangeAspect="1"/>
          </p:cNvPicPr>
          <p:nvPr/>
        </p:nvPicPr>
        <p:blipFill>
          <a:blip r:embed="rId3" cstate="print"/>
          <a:stretch>
            <a:fillRect/>
          </a:stretch>
        </p:blipFill>
        <p:spPr>
          <a:xfrm>
            <a:off x="5181600" y="5257800"/>
            <a:ext cx="1828800" cy="1371600"/>
          </a:xfrm>
          <a:prstGeom prst="rect">
            <a:avLst/>
          </a:prstGeom>
          <a:ln>
            <a:solidFill>
              <a:schemeClr val="tx1"/>
            </a:solidFill>
          </a:ln>
        </p:spPr>
      </p:pic>
      <p:pic>
        <p:nvPicPr>
          <p:cNvPr id="13" name="Picture 12" descr="backyard kids ED.jpg"/>
          <p:cNvPicPr>
            <a:picLocks noChangeAspect="1"/>
          </p:cNvPicPr>
          <p:nvPr/>
        </p:nvPicPr>
        <p:blipFill>
          <a:blip r:embed="rId4" cstate="print"/>
          <a:stretch>
            <a:fillRect/>
          </a:stretch>
        </p:blipFill>
        <p:spPr>
          <a:xfrm>
            <a:off x="7086600" y="5257800"/>
            <a:ext cx="1828799" cy="1371600"/>
          </a:xfrm>
          <a:prstGeom prst="rect">
            <a:avLst/>
          </a:prstGeom>
          <a:ln>
            <a:solidFill>
              <a:schemeClr val="tx1"/>
            </a:solidFill>
          </a:ln>
        </p:spPr>
      </p:pic>
      <p:pic>
        <p:nvPicPr>
          <p:cNvPr id="14" name="Picture 13" descr="Rough Meadows early sunset.JPG"/>
          <p:cNvPicPr>
            <a:picLocks noChangeAspect="1"/>
          </p:cNvPicPr>
          <p:nvPr/>
        </p:nvPicPr>
        <p:blipFill>
          <a:blip r:embed="rId5" cstate="print"/>
          <a:stretch>
            <a:fillRect/>
          </a:stretch>
        </p:blipFill>
        <p:spPr>
          <a:xfrm>
            <a:off x="7086600" y="3810000"/>
            <a:ext cx="1828800" cy="1371600"/>
          </a:xfrm>
          <a:prstGeom prst="rect">
            <a:avLst/>
          </a:prstGeom>
          <a:ln>
            <a:solidFill>
              <a:schemeClr val="tx1"/>
            </a:solidFill>
          </a:ln>
        </p:spPr>
      </p:pic>
      <p:pic>
        <p:nvPicPr>
          <p:cNvPr id="15" name="Picture 14" descr="McAdams eagle.jpg"/>
          <p:cNvPicPr>
            <a:picLocks noChangeAspect="1"/>
          </p:cNvPicPr>
          <p:nvPr/>
        </p:nvPicPr>
        <p:blipFill>
          <a:blip r:embed="rId6" cstate="print"/>
          <a:stretch>
            <a:fillRect/>
          </a:stretch>
        </p:blipFill>
        <p:spPr>
          <a:xfrm>
            <a:off x="3352800" y="5257800"/>
            <a:ext cx="1745673" cy="1371600"/>
          </a:xfrm>
          <a:prstGeom prst="rect">
            <a:avLst/>
          </a:prstGeom>
          <a:ln>
            <a:solidFill>
              <a:schemeClr val="tx1"/>
            </a:solidFill>
          </a:ln>
        </p:spPr>
      </p:pic>
      <p:pic>
        <p:nvPicPr>
          <p:cNvPr id="16" name="Picture 15" descr="Nbpt City Seal.jpg"/>
          <p:cNvPicPr>
            <a:picLocks noChangeAspect="1"/>
          </p:cNvPicPr>
          <p:nvPr/>
        </p:nvPicPr>
        <p:blipFill>
          <a:blip r:embed="rId7" cstate="print"/>
          <a:stretch>
            <a:fillRect/>
          </a:stretch>
        </p:blipFill>
        <p:spPr>
          <a:xfrm>
            <a:off x="228600" y="304800"/>
            <a:ext cx="715406" cy="731520"/>
          </a:xfrm>
          <a:prstGeom prst="rect">
            <a:avLst/>
          </a:prstGeom>
        </p:spPr>
      </p:pic>
      <p:sp>
        <p:nvSpPr>
          <p:cNvPr id="17" name="TextBox 16"/>
          <p:cNvSpPr txBox="1"/>
          <p:nvPr/>
        </p:nvSpPr>
        <p:spPr>
          <a:xfrm>
            <a:off x="381000" y="1371600"/>
            <a:ext cx="6705600" cy="4031873"/>
          </a:xfrm>
          <a:prstGeom prst="rect">
            <a:avLst/>
          </a:prstGeom>
          <a:noFill/>
        </p:spPr>
        <p:txBody>
          <a:bodyPr wrap="square" rtlCol="0">
            <a:spAutoFit/>
          </a:bodyPr>
          <a:lstStyle/>
          <a:p>
            <a:r>
              <a:rPr lang="en-US" sz="2400" b="1" dirty="0" smtClean="0">
                <a:solidFill>
                  <a:prstClr val="black"/>
                </a:solidFill>
              </a:rPr>
              <a:t>Goals, Objectives &amp; Actions</a:t>
            </a:r>
          </a:p>
          <a:p>
            <a:endParaRPr lang="en-US" dirty="0">
              <a:solidFill>
                <a:prstClr val="black"/>
              </a:solidFill>
            </a:endParaRPr>
          </a:p>
          <a:p>
            <a:r>
              <a:rPr lang="en-US" b="1" dirty="0" smtClean="0">
                <a:solidFill>
                  <a:prstClr val="black"/>
                </a:solidFill>
              </a:rPr>
              <a:t> - Develop outreach tools to promote Newburyport’s natural resources</a:t>
            </a:r>
          </a:p>
          <a:p>
            <a:endParaRPr lang="en-US" b="1" dirty="0">
              <a:solidFill>
                <a:prstClr val="black"/>
              </a:solidFill>
            </a:endParaRPr>
          </a:p>
          <a:p>
            <a:r>
              <a:rPr lang="en-US" b="1" dirty="0" smtClean="0">
                <a:solidFill>
                  <a:prstClr val="black"/>
                </a:solidFill>
              </a:rPr>
              <a:t> - Identify &amp; permanently protect natural habitats important wildlife  corridors from development</a:t>
            </a:r>
          </a:p>
          <a:p>
            <a:endParaRPr lang="en-US" b="1" dirty="0">
              <a:solidFill>
                <a:prstClr val="black"/>
              </a:solidFill>
            </a:endParaRPr>
          </a:p>
          <a:p>
            <a:r>
              <a:rPr lang="en-US" b="1" dirty="0">
                <a:solidFill>
                  <a:prstClr val="black"/>
                </a:solidFill>
              </a:rPr>
              <a:t> </a:t>
            </a:r>
            <a:r>
              <a:rPr lang="en-US" b="1" dirty="0" smtClean="0">
                <a:solidFill>
                  <a:prstClr val="black"/>
                </a:solidFill>
              </a:rPr>
              <a:t>- Identify &amp; permanently protect lands buffering public waterways to meet wildlife needs</a:t>
            </a:r>
          </a:p>
          <a:p>
            <a:endParaRPr lang="en-US" b="1" dirty="0">
              <a:solidFill>
                <a:prstClr val="black"/>
              </a:solidFill>
            </a:endParaRPr>
          </a:p>
          <a:p>
            <a:r>
              <a:rPr lang="en-US" b="1" dirty="0" smtClean="0">
                <a:solidFill>
                  <a:prstClr val="black"/>
                </a:solidFill>
              </a:rPr>
              <a:t> - Actively manage the City Forest and Common Pasture as wildlife habitat</a:t>
            </a:r>
            <a:endParaRPr lang="en-US" b="1" dirty="0">
              <a:solidFill>
                <a:prstClr val="black"/>
              </a:solidFill>
            </a:endParaRPr>
          </a:p>
          <a:p>
            <a:endParaRPr lang="en-US" sz="1600" b="1" dirty="0">
              <a:solidFill>
                <a:prstClr val="black"/>
              </a:solidFill>
            </a:endParaRPr>
          </a:p>
        </p:txBody>
      </p:sp>
    </p:spTree>
    <p:extLst>
      <p:ext uri="{BB962C8B-B14F-4D97-AF65-F5344CB8AC3E}">
        <p14:creationId xmlns:p14="http://schemas.microsoft.com/office/powerpoint/2010/main" val="24939085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Master Plan Community Meeting, June 11, 2014</a:t>
            </a:r>
            <a:endParaRPr lang="en-US"/>
          </a:p>
        </p:txBody>
      </p:sp>
      <p:sp>
        <p:nvSpPr>
          <p:cNvPr id="3" name="Title 2"/>
          <p:cNvSpPr>
            <a:spLocks noGrp="1"/>
          </p:cNvSpPr>
          <p:nvPr>
            <p:ph type="title"/>
          </p:nvPr>
        </p:nvSpPr>
        <p:spPr>
          <a:xfrm>
            <a:off x="1828800" y="5334000"/>
            <a:ext cx="6512511" cy="1143000"/>
          </a:xfrm>
        </p:spPr>
        <p:txBody>
          <a:bodyPr/>
          <a:lstStyle/>
          <a:p>
            <a:r>
              <a:rPr lang="en-US" dirty="0" smtClean="0"/>
              <a:t>Next Steps</a:t>
            </a:r>
            <a:endParaRPr lang="en-US" dirty="0"/>
          </a:p>
        </p:txBody>
      </p:sp>
      <p:sp>
        <p:nvSpPr>
          <p:cNvPr id="4" name="Content Placeholder 3"/>
          <p:cNvSpPr>
            <a:spLocks noGrp="1"/>
          </p:cNvSpPr>
          <p:nvPr>
            <p:ph sz="quarter" idx="13"/>
          </p:nvPr>
        </p:nvSpPr>
        <p:spPr>
          <a:xfrm>
            <a:off x="1143000" y="228600"/>
            <a:ext cx="6400800" cy="5105400"/>
          </a:xfrm>
        </p:spPr>
        <p:txBody>
          <a:bodyPr>
            <a:normAutofit fontScale="92500"/>
          </a:bodyPr>
          <a:lstStyle/>
          <a:p>
            <a:r>
              <a:rPr lang="en-US" b="1" dirty="0" smtClean="0"/>
              <a:t>Summer 2014</a:t>
            </a:r>
          </a:p>
          <a:p>
            <a:pPr lvl="1"/>
            <a:r>
              <a:rPr lang="en-US" u="sng" dirty="0" smtClean="0"/>
              <a:t>Community Meeting </a:t>
            </a:r>
            <a:r>
              <a:rPr lang="en-US" dirty="0" smtClean="0"/>
              <a:t>– Education and Economic Development Chapters, date TBD</a:t>
            </a:r>
          </a:p>
          <a:p>
            <a:pPr lvl="1"/>
            <a:r>
              <a:rPr lang="en-US" u="sng" dirty="0" smtClean="0"/>
              <a:t>Drafting of Plan </a:t>
            </a:r>
            <a:r>
              <a:rPr lang="en-US" dirty="0" smtClean="0"/>
              <a:t>– Planning Office with Subcommittees</a:t>
            </a:r>
          </a:p>
          <a:p>
            <a:r>
              <a:rPr lang="en-US" b="1" dirty="0" smtClean="0"/>
              <a:t>Fall 2014</a:t>
            </a:r>
          </a:p>
          <a:p>
            <a:pPr lvl="1"/>
            <a:r>
              <a:rPr lang="en-US" u="sng" dirty="0" smtClean="0"/>
              <a:t>Community Meeting </a:t>
            </a:r>
            <a:r>
              <a:rPr lang="en-US" dirty="0" smtClean="0"/>
              <a:t>– Presentation of Draft Plan in its entirety</a:t>
            </a:r>
          </a:p>
          <a:p>
            <a:pPr lvl="1"/>
            <a:r>
              <a:rPr lang="en-US" u="sng" dirty="0" smtClean="0"/>
              <a:t>Public Comment Period</a:t>
            </a:r>
          </a:p>
          <a:p>
            <a:r>
              <a:rPr lang="en-US" b="1" dirty="0" smtClean="0"/>
              <a:t>Winter 2014-2015</a:t>
            </a:r>
          </a:p>
          <a:p>
            <a:pPr lvl="1"/>
            <a:r>
              <a:rPr lang="en-US" u="sng" dirty="0" smtClean="0"/>
              <a:t>Local Adoption Process</a:t>
            </a:r>
            <a:r>
              <a:rPr lang="en-US" dirty="0" smtClean="0"/>
              <a:t>: Planning Board and City Council</a:t>
            </a:r>
          </a:p>
          <a:p>
            <a:pPr lvl="1"/>
            <a:r>
              <a:rPr lang="en-US" u="sng" dirty="0" smtClean="0"/>
              <a:t>State Adoption Process</a:t>
            </a:r>
            <a:r>
              <a:rPr lang="en-US" dirty="0" smtClean="0"/>
              <a:t>: Submission to Department of Housing and Community Development</a:t>
            </a:r>
          </a:p>
          <a:p>
            <a:pPr lvl="1"/>
            <a:endParaRPr lang="en-US" dirty="0"/>
          </a:p>
        </p:txBody>
      </p:sp>
    </p:spTree>
    <p:extLst>
      <p:ext uri="{BB962C8B-B14F-4D97-AF65-F5344CB8AC3E}">
        <p14:creationId xmlns:p14="http://schemas.microsoft.com/office/powerpoint/2010/main" val="2530455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5257800"/>
            <a:ext cx="7162800" cy="1266632"/>
          </a:xfrm>
        </p:spPr>
        <p:txBody>
          <a:bodyPr/>
          <a:lstStyle/>
          <a:p>
            <a:pPr marL="0" indent="0">
              <a:buNone/>
            </a:pPr>
            <a:r>
              <a:rPr lang="en-US" dirty="0" smtClean="0"/>
              <a:t>Questions or Comments?</a:t>
            </a:r>
            <a:endParaRPr lang="en-US" dirty="0"/>
          </a:p>
        </p:txBody>
      </p:sp>
      <p:sp>
        <p:nvSpPr>
          <p:cNvPr id="4" name="Content Placeholder 3"/>
          <p:cNvSpPr>
            <a:spLocks noGrp="1"/>
          </p:cNvSpPr>
          <p:nvPr>
            <p:ph sz="quarter" idx="13"/>
          </p:nvPr>
        </p:nvSpPr>
        <p:spPr>
          <a:xfrm>
            <a:off x="457200" y="3200400"/>
            <a:ext cx="3803903" cy="1706881"/>
          </a:xfrm>
        </p:spPr>
        <p:txBody>
          <a:bodyPr/>
          <a:lstStyle/>
          <a:p>
            <a:pPr marL="45720" indent="0" algn="ctr">
              <a:buNone/>
            </a:pPr>
            <a:r>
              <a:rPr lang="en-US" sz="1800" dirty="0" smtClean="0"/>
              <a:t>Andy R. Port, AICP</a:t>
            </a:r>
          </a:p>
          <a:p>
            <a:pPr marL="45720" indent="0" algn="ctr">
              <a:buNone/>
            </a:pPr>
            <a:r>
              <a:rPr lang="en-US" sz="1800" dirty="0" smtClean="0"/>
              <a:t>Director of Planning</a:t>
            </a:r>
          </a:p>
          <a:p>
            <a:pPr marL="45720" indent="0" algn="ctr">
              <a:buNone/>
            </a:pPr>
            <a:r>
              <a:rPr lang="en-US" sz="1800" u="sng" dirty="0" smtClean="0">
                <a:solidFill>
                  <a:srgbClr val="0070C0"/>
                </a:solidFill>
              </a:rPr>
              <a:t>aport@cityofnewburyport.com</a:t>
            </a:r>
          </a:p>
          <a:p>
            <a:pPr marL="45720" indent="0" algn="ctr">
              <a:buNone/>
            </a:pPr>
            <a:endParaRPr lang="en-US" dirty="0" smtClean="0"/>
          </a:p>
          <a:p>
            <a:pPr marL="45720" indent="0" algn="ctr">
              <a:buNone/>
            </a:pPr>
            <a:endParaRPr lang="en-US" dirty="0"/>
          </a:p>
        </p:txBody>
      </p:sp>
      <p:sp>
        <p:nvSpPr>
          <p:cNvPr id="5" name="Content Placeholder 4"/>
          <p:cNvSpPr>
            <a:spLocks noGrp="1"/>
          </p:cNvSpPr>
          <p:nvPr>
            <p:ph sz="quarter" idx="14"/>
          </p:nvPr>
        </p:nvSpPr>
        <p:spPr>
          <a:xfrm>
            <a:off x="4648200" y="3200400"/>
            <a:ext cx="3889248" cy="1402080"/>
          </a:xfrm>
        </p:spPr>
        <p:txBody>
          <a:bodyPr/>
          <a:lstStyle/>
          <a:p>
            <a:pPr marL="45720" indent="0" algn="ctr">
              <a:buNone/>
            </a:pPr>
            <a:r>
              <a:rPr lang="en-US" sz="1800" dirty="0" smtClean="0"/>
              <a:t>Kate Newhall-Smith</a:t>
            </a:r>
          </a:p>
          <a:p>
            <a:pPr marL="45720" indent="0" algn="ctr">
              <a:buNone/>
            </a:pPr>
            <a:r>
              <a:rPr lang="en-US" sz="1800" dirty="0" smtClean="0"/>
              <a:t>Staff Planner</a:t>
            </a:r>
          </a:p>
          <a:p>
            <a:pPr marL="45720" indent="0" algn="ctr">
              <a:buNone/>
            </a:pPr>
            <a:r>
              <a:rPr lang="en-US" sz="1800" u="sng" dirty="0" smtClean="0">
                <a:solidFill>
                  <a:srgbClr val="0070C0"/>
                </a:solidFill>
              </a:rPr>
              <a:t>ksmith@cityofnewburyport.com</a:t>
            </a:r>
          </a:p>
          <a:p>
            <a:pPr marL="45720" indent="0" algn="ctr">
              <a:buNone/>
            </a:pPr>
            <a:endParaRPr lang="en-US" dirty="0"/>
          </a:p>
        </p:txBody>
      </p:sp>
      <p:sp>
        <p:nvSpPr>
          <p:cNvPr id="7" name="TextBox 6"/>
          <p:cNvSpPr txBox="1"/>
          <p:nvPr/>
        </p:nvSpPr>
        <p:spPr>
          <a:xfrm>
            <a:off x="762000" y="304800"/>
            <a:ext cx="7467600" cy="2585323"/>
          </a:xfrm>
          <a:prstGeom prst="rect">
            <a:avLst/>
          </a:prstGeom>
          <a:noFill/>
        </p:spPr>
        <p:txBody>
          <a:bodyPr wrap="square" rtlCol="0">
            <a:spAutoFit/>
          </a:bodyPr>
          <a:lstStyle/>
          <a:p>
            <a:pPr algn="ctr"/>
            <a:r>
              <a:rPr lang="en-US" dirty="0" smtClean="0"/>
              <a:t>Visit </a:t>
            </a:r>
          </a:p>
          <a:p>
            <a:pPr algn="ctr"/>
            <a:r>
              <a:rPr lang="en-US" u="sng" dirty="0">
                <a:solidFill>
                  <a:srgbClr val="0070C0"/>
                </a:solidFill>
              </a:rPr>
              <a:t>http://</a:t>
            </a:r>
            <a:r>
              <a:rPr lang="en-US" u="sng" dirty="0" smtClean="0">
                <a:solidFill>
                  <a:srgbClr val="0070C0"/>
                </a:solidFill>
              </a:rPr>
              <a:t>www.cityofnewburyport.com/master-plan-steering-committee  </a:t>
            </a:r>
          </a:p>
          <a:p>
            <a:pPr algn="ctr"/>
            <a:r>
              <a:rPr lang="en-US" dirty="0" smtClean="0"/>
              <a:t>for more information, including:</a:t>
            </a:r>
          </a:p>
          <a:p>
            <a:pPr algn="ctr"/>
            <a:endParaRPr lang="en-US" dirty="0" smtClean="0"/>
          </a:p>
          <a:p>
            <a:pPr algn="ctr"/>
            <a:r>
              <a:rPr lang="en-US" dirty="0" smtClean="0"/>
              <a:t>A link to the 2001 Master Plan</a:t>
            </a:r>
          </a:p>
          <a:p>
            <a:pPr algn="ctr"/>
            <a:r>
              <a:rPr lang="en-US" dirty="0" smtClean="0"/>
              <a:t>Project Schedules</a:t>
            </a:r>
          </a:p>
          <a:p>
            <a:pPr algn="ctr"/>
            <a:r>
              <a:rPr lang="en-US" dirty="0" smtClean="0"/>
              <a:t>Meeting Agendas and Notes</a:t>
            </a:r>
          </a:p>
          <a:p>
            <a:pPr algn="ctr"/>
            <a:r>
              <a:rPr lang="en-US" dirty="0" smtClean="0"/>
              <a:t>Presentations</a:t>
            </a:r>
          </a:p>
          <a:p>
            <a:pPr algn="ctr"/>
            <a:r>
              <a:rPr lang="en-US" dirty="0" smtClean="0"/>
              <a:t>Committee Lists and Contact Information</a:t>
            </a:r>
          </a:p>
        </p:txBody>
      </p:sp>
      <p:sp>
        <p:nvSpPr>
          <p:cNvPr id="2" name="Footer Placeholder 1"/>
          <p:cNvSpPr>
            <a:spLocks noGrp="1"/>
          </p:cNvSpPr>
          <p:nvPr>
            <p:ph type="ftr" sz="quarter" idx="11"/>
          </p:nvPr>
        </p:nvSpPr>
        <p:spPr/>
        <p:txBody>
          <a:bodyPr/>
          <a:lstStyle/>
          <a:p>
            <a:r>
              <a:rPr lang="en-US" smtClean="0"/>
              <a:t>Master Plan Community Meeting, June 11, 2014</a:t>
            </a:r>
            <a:endParaRPr lang="en-US"/>
          </a:p>
        </p:txBody>
      </p:sp>
    </p:spTree>
    <p:extLst>
      <p:ext uri="{BB962C8B-B14F-4D97-AF65-F5344CB8AC3E}">
        <p14:creationId xmlns:p14="http://schemas.microsoft.com/office/powerpoint/2010/main" val="2505843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7620000" cy="492443"/>
          </a:xfrm>
          <a:prstGeom prst="rect">
            <a:avLst/>
          </a:prstGeom>
          <a:noFill/>
        </p:spPr>
        <p:txBody>
          <a:bodyPr wrap="square" rtlCol="0">
            <a:spAutoFit/>
          </a:bodyPr>
          <a:lstStyle/>
          <a:p>
            <a:r>
              <a:rPr lang="en-US" sz="2600" b="1" dirty="0" smtClean="0">
                <a:solidFill>
                  <a:prstClr val="black"/>
                </a:solidFill>
              </a:rPr>
              <a:t>Cultural Resources Sub-Committee:  </a:t>
            </a:r>
            <a:r>
              <a:rPr lang="en-US" sz="2400" dirty="0" smtClean="0">
                <a:solidFill>
                  <a:prstClr val="black"/>
                </a:solidFill>
              </a:rPr>
              <a:t>Historic Assets</a:t>
            </a:r>
            <a:endParaRPr lang="en-US" sz="2400" dirty="0">
              <a:solidFill>
                <a:prstClr val="black"/>
              </a:solidFill>
            </a:endParaRPr>
          </a:p>
        </p:txBody>
      </p:sp>
      <p:sp>
        <p:nvSpPr>
          <p:cNvPr id="10" name="TextBox 9"/>
          <p:cNvSpPr txBox="1"/>
          <p:nvPr/>
        </p:nvSpPr>
        <p:spPr>
          <a:xfrm>
            <a:off x="6934200" y="990600"/>
            <a:ext cx="1981200" cy="523220"/>
          </a:xfrm>
          <a:prstGeom prst="rect">
            <a:avLst/>
          </a:prstGeom>
          <a:noFill/>
        </p:spPr>
        <p:txBody>
          <a:bodyPr wrap="square" rtlCol="0">
            <a:spAutoFit/>
          </a:bodyPr>
          <a:lstStyle/>
          <a:p>
            <a:pPr algn="ctr"/>
            <a:r>
              <a:rPr lang="en-US" sz="1400" dirty="0" err="1" smtClean="0">
                <a:solidFill>
                  <a:prstClr val="black"/>
                </a:solidFill>
              </a:rPr>
              <a:t>Ghlee</a:t>
            </a:r>
            <a:r>
              <a:rPr lang="en-US" sz="1400" dirty="0" smtClean="0">
                <a:solidFill>
                  <a:prstClr val="black"/>
                </a:solidFill>
              </a:rPr>
              <a:t> Woodworth</a:t>
            </a:r>
          </a:p>
          <a:p>
            <a:pPr algn="ctr"/>
            <a:r>
              <a:rPr lang="en-US" sz="1400" dirty="0" smtClean="0">
                <a:solidFill>
                  <a:prstClr val="black"/>
                </a:solidFill>
              </a:rPr>
              <a:t>Clipper Heritage Trail</a:t>
            </a:r>
            <a:endParaRPr lang="en-US" sz="1400" dirty="0">
              <a:solidFill>
                <a:prstClr val="black"/>
              </a:solidFill>
            </a:endParaRPr>
          </a:p>
        </p:txBody>
      </p:sp>
      <p:pic>
        <p:nvPicPr>
          <p:cNvPr id="16" name="Picture 15" descr="Nbpt City Seal.jpg"/>
          <p:cNvPicPr>
            <a:picLocks noChangeAspect="1"/>
          </p:cNvPicPr>
          <p:nvPr/>
        </p:nvPicPr>
        <p:blipFill>
          <a:blip r:embed="rId2" cstate="print"/>
          <a:stretch>
            <a:fillRect/>
          </a:stretch>
        </p:blipFill>
        <p:spPr>
          <a:xfrm>
            <a:off x="228600" y="304800"/>
            <a:ext cx="715406" cy="731520"/>
          </a:xfrm>
          <a:prstGeom prst="rect">
            <a:avLst/>
          </a:prstGeom>
        </p:spPr>
      </p:pic>
      <p:sp>
        <p:nvSpPr>
          <p:cNvPr id="17" name="TextBox 16"/>
          <p:cNvSpPr txBox="1"/>
          <p:nvPr/>
        </p:nvSpPr>
        <p:spPr>
          <a:xfrm>
            <a:off x="304800" y="1143001"/>
            <a:ext cx="6858000" cy="4539704"/>
          </a:xfrm>
          <a:prstGeom prst="rect">
            <a:avLst/>
          </a:prstGeom>
          <a:noFill/>
        </p:spPr>
        <p:txBody>
          <a:bodyPr wrap="square" rtlCol="0">
            <a:spAutoFit/>
          </a:bodyPr>
          <a:lstStyle/>
          <a:p>
            <a:r>
              <a:rPr lang="en-US" sz="2400" b="1" dirty="0" smtClean="0">
                <a:solidFill>
                  <a:prstClr val="black"/>
                </a:solidFill>
              </a:rPr>
              <a:t>Goals, Objectives &amp; Actions</a:t>
            </a:r>
            <a:endParaRPr lang="en-US" sz="2400" dirty="0">
              <a:solidFill>
                <a:prstClr val="black"/>
              </a:solidFill>
            </a:endParaRPr>
          </a:p>
          <a:p>
            <a:endParaRPr lang="en-US" sz="1000" b="1" dirty="0" smtClean="0">
              <a:solidFill>
                <a:prstClr val="black"/>
              </a:solidFill>
            </a:endParaRPr>
          </a:p>
          <a:p>
            <a:r>
              <a:rPr lang="en-US" sz="1700" b="1" dirty="0" smtClean="0">
                <a:solidFill>
                  <a:prstClr val="black"/>
                </a:solidFill>
              </a:rPr>
              <a:t> - Promote and protect historic architectural and archival resources</a:t>
            </a:r>
          </a:p>
          <a:p>
            <a:endParaRPr lang="en-US" sz="1000" b="1" dirty="0" smtClean="0">
              <a:solidFill>
                <a:prstClr val="black"/>
              </a:solidFill>
            </a:endParaRPr>
          </a:p>
          <a:p>
            <a:r>
              <a:rPr lang="en-US" sz="1700" b="1" dirty="0" smtClean="0">
                <a:solidFill>
                  <a:prstClr val="black"/>
                </a:solidFill>
              </a:rPr>
              <a:t> - Increase historic preservation through further zoning and/or local ordinances</a:t>
            </a:r>
          </a:p>
          <a:p>
            <a:endParaRPr lang="en-US" sz="1000" b="1" dirty="0" smtClean="0">
              <a:solidFill>
                <a:prstClr val="black"/>
              </a:solidFill>
            </a:endParaRPr>
          </a:p>
          <a:p>
            <a:r>
              <a:rPr lang="en-US" sz="1700" b="1" dirty="0" smtClean="0">
                <a:solidFill>
                  <a:prstClr val="black"/>
                </a:solidFill>
              </a:rPr>
              <a:t>- Create incentives for preservation and adaptive reuse of historic buildings</a:t>
            </a:r>
          </a:p>
          <a:p>
            <a:endParaRPr lang="en-US" sz="1000" b="1" dirty="0" smtClean="0">
              <a:solidFill>
                <a:prstClr val="black"/>
              </a:solidFill>
            </a:endParaRPr>
          </a:p>
          <a:p>
            <a:r>
              <a:rPr lang="en-US" b="1" dirty="0">
                <a:solidFill>
                  <a:prstClr val="black"/>
                </a:solidFill>
              </a:rPr>
              <a:t> </a:t>
            </a:r>
            <a:r>
              <a:rPr lang="en-US" sz="1700" b="1" dirty="0" smtClean="0">
                <a:solidFill>
                  <a:prstClr val="black"/>
                </a:solidFill>
              </a:rPr>
              <a:t>- Encourage and support local history outreach to residents and in the school curriculum</a:t>
            </a:r>
          </a:p>
          <a:p>
            <a:endParaRPr lang="en-US" sz="1000" b="1" dirty="0" smtClean="0">
              <a:solidFill>
                <a:prstClr val="black"/>
              </a:solidFill>
            </a:endParaRPr>
          </a:p>
          <a:p>
            <a:r>
              <a:rPr lang="en-US" sz="1700" b="1" dirty="0" smtClean="0">
                <a:solidFill>
                  <a:prstClr val="black"/>
                </a:solidFill>
              </a:rPr>
              <a:t> - Recognize and support the library Archival Center as the only openly-accessible repository of local historic documents, photos and other resources</a:t>
            </a:r>
          </a:p>
          <a:p>
            <a:endParaRPr lang="en-US" sz="1000" b="1" dirty="0" smtClean="0">
              <a:solidFill>
                <a:prstClr val="black"/>
              </a:solidFill>
            </a:endParaRPr>
          </a:p>
          <a:p>
            <a:r>
              <a:rPr lang="en-US" sz="1700" b="1" dirty="0" smtClean="0">
                <a:solidFill>
                  <a:prstClr val="black"/>
                </a:solidFill>
              </a:rPr>
              <a:t> - Develop collaborative relationships between historical resources and artistic, environmental and business sectors</a:t>
            </a:r>
            <a:endParaRPr lang="en-US" sz="1600" b="1" dirty="0">
              <a:solidFill>
                <a:prstClr val="black"/>
              </a:solidFill>
            </a:endParaRPr>
          </a:p>
        </p:txBody>
      </p:sp>
      <p:pic>
        <p:nvPicPr>
          <p:cNvPr id="19" name="Picture 18" descr="merrimac court house.jpg"/>
          <p:cNvPicPr>
            <a:picLocks noChangeAspect="1"/>
          </p:cNvPicPr>
          <p:nvPr/>
        </p:nvPicPr>
        <p:blipFill>
          <a:blip r:embed="rId3" cstate="print"/>
          <a:stretch>
            <a:fillRect/>
          </a:stretch>
        </p:blipFill>
        <p:spPr>
          <a:xfrm>
            <a:off x="7162800" y="2057400"/>
            <a:ext cx="1752600" cy="1371600"/>
          </a:xfrm>
          <a:prstGeom prst="rect">
            <a:avLst/>
          </a:prstGeom>
          <a:ln>
            <a:solidFill>
              <a:schemeClr val="tx1"/>
            </a:solidFill>
          </a:ln>
        </p:spPr>
      </p:pic>
      <p:pic>
        <p:nvPicPr>
          <p:cNvPr id="22" name="Picture 21" descr="Joseph Marquand 1791 document.jpg"/>
          <p:cNvPicPr>
            <a:picLocks noChangeAspect="1"/>
          </p:cNvPicPr>
          <p:nvPr/>
        </p:nvPicPr>
        <p:blipFill>
          <a:blip r:embed="rId4" cstate="print"/>
          <a:stretch>
            <a:fillRect/>
          </a:stretch>
        </p:blipFill>
        <p:spPr>
          <a:xfrm>
            <a:off x="7162800" y="3505200"/>
            <a:ext cx="1752600" cy="1645920"/>
          </a:xfrm>
          <a:prstGeom prst="rect">
            <a:avLst/>
          </a:prstGeom>
        </p:spPr>
      </p:pic>
      <p:pic>
        <p:nvPicPr>
          <p:cNvPr id="23" name="Picture 22" descr="Mary L. Cushing Library of Congress.jpg"/>
          <p:cNvPicPr>
            <a:picLocks noChangeAspect="1"/>
          </p:cNvPicPr>
          <p:nvPr/>
        </p:nvPicPr>
        <p:blipFill>
          <a:blip r:embed="rId5" cstate="print"/>
          <a:stretch>
            <a:fillRect/>
          </a:stretch>
        </p:blipFill>
        <p:spPr>
          <a:xfrm>
            <a:off x="7162800" y="5181600"/>
            <a:ext cx="1828800" cy="1524000"/>
          </a:xfrm>
          <a:prstGeom prst="rect">
            <a:avLst/>
          </a:prstGeom>
        </p:spPr>
      </p:pic>
      <p:pic>
        <p:nvPicPr>
          <p:cNvPr id="11" name="Picture 10" descr="Edited Liverpool jug image newburyport.jpg"/>
          <p:cNvPicPr>
            <a:picLocks noChangeAspect="1"/>
          </p:cNvPicPr>
          <p:nvPr/>
        </p:nvPicPr>
        <p:blipFill>
          <a:blip r:embed="rId6" cstate="print"/>
          <a:stretch>
            <a:fillRect/>
          </a:stretch>
        </p:blipFill>
        <p:spPr>
          <a:xfrm>
            <a:off x="2438400" y="5715000"/>
            <a:ext cx="4572000" cy="927100"/>
          </a:xfrm>
          <a:prstGeom prst="rect">
            <a:avLst/>
          </a:prstGeom>
          <a:ln>
            <a:solidFill>
              <a:schemeClr val="tx1"/>
            </a:solidFill>
          </a:ln>
        </p:spPr>
      </p:pic>
    </p:spTree>
    <p:extLst>
      <p:ext uri="{BB962C8B-B14F-4D97-AF65-F5344CB8AC3E}">
        <p14:creationId xmlns:p14="http://schemas.microsoft.com/office/powerpoint/2010/main" val="2417522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7620000" cy="492443"/>
          </a:xfrm>
          <a:prstGeom prst="rect">
            <a:avLst/>
          </a:prstGeom>
          <a:noFill/>
        </p:spPr>
        <p:txBody>
          <a:bodyPr wrap="square" rtlCol="0">
            <a:spAutoFit/>
          </a:bodyPr>
          <a:lstStyle/>
          <a:p>
            <a:r>
              <a:rPr lang="en-US" sz="2600" b="1" dirty="0" smtClean="0">
                <a:solidFill>
                  <a:prstClr val="black"/>
                </a:solidFill>
              </a:rPr>
              <a:t>Cultural Resources Sub-Committee:  </a:t>
            </a:r>
            <a:r>
              <a:rPr lang="en-US" sz="2400" dirty="0" smtClean="0">
                <a:solidFill>
                  <a:prstClr val="black"/>
                </a:solidFill>
              </a:rPr>
              <a:t>The Arts</a:t>
            </a:r>
            <a:endParaRPr lang="en-US" sz="2400" dirty="0">
              <a:solidFill>
                <a:prstClr val="black"/>
              </a:solidFill>
            </a:endParaRPr>
          </a:p>
        </p:txBody>
      </p:sp>
      <p:sp>
        <p:nvSpPr>
          <p:cNvPr id="10" name="TextBox 9"/>
          <p:cNvSpPr txBox="1"/>
          <p:nvPr/>
        </p:nvSpPr>
        <p:spPr>
          <a:xfrm>
            <a:off x="6553200" y="914400"/>
            <a:ext cx="2362200" cy="954107"/>
          </a:xfrm>
          <a:prstGeom prst="rect">
            <a:avLst/>
          </a:prstGeom>
          <a:noFill/>
        </p:spPr>
        <p:txBody>
          <a:bodyPr wrap="square" rtlCol="0">
            <a:spAutoFit/>
          </a:bodyPr>
          <a:lstStyle/>
          <a:p>
            <a:pPr algn="ctr"/>
            <a:r>
              <a:rPr lang="en-US" sz="1400" dirty="0" smtClean="0">
                <a:solidFill>
                  <a:prstClr val="black"/>
                </a:solidFill>
              </a:rPr>
              <a:t>Elena </a:t>
            </a:r>
            <a:r>
              <a:rPr lang="en-US" sz="1400" dirty="0" err="1" smtClean="0">
                <a:solidFill>
                  <a:prstClr val="black"/>
                </a:solidFill>
              </a:rPr>
              <a:t>Bachrach</a:t>
            </a:r>
            <a:endParaRPr lang="en-US" sz="1400" dirty="0">
              <a:solidFill>
                <a:prstClr val="black"/>
              </a:solidFill>
            </a:endParaRPr>
          </a:p>
          <a:p>
            <a:pPr algn="ctr"/>
            <a:r>
              <a:rPr lang="en-US" sz="1400" dirty="0" err="1" smtClean="0">
                <a:solidFill>
                  <a:prstClr val="black"/>
                </a:solidFill>
              </a:rPr>
              <a:t>Newburyort</a:t>
            </a:r>
            <a:r>
              <a:rPr lang="en-US" sz="1400" dirty="0" smtClean="0">
                <a:solidFill>
                  <a:prstClr val="black"/>
                </a:solidFill>
              </a:rPr>
              <a:t> Art Association</a:t>
            </a:r>
          </a:p>
          <a:p>
            <a:pPr algn="ctr"/>
            <a:r>
              <a:rPr lang="en-US" sz="1400" dirty="0" smtClean="0">
                <a:solidFill>
                  <a:prstClr val="black"/>
                </a:solidFill>
              </a:rPr>
              <a:t>Beth Falconer</a:t>
            </a:r>
          </a:p>
          <a:p>
            <a:pPr algn="ctr"/>
            <a:r>
              <a:rPr lang="en-US" sz="1400" dirty="0" smtClean="0">
                <a:solidFill>
                  <a:prstClr val="black"/>
                </a:solidFill>
              </a:rPr>
              <a:t>Firehouse Center for the Arts</a:t>
            </a:r>
            <a:endParaRPr lang="en-US" sz="1400" dirty="0">
              <a:solidFill>
                <a:prstClr val="black"/>
              </a:solidFill>
            </a:endParaRPr>
          </a:p>
        </p:txBody>
      </p:sp>
      <p:pic>
        <p:nvPicPr>
          <p:cNvPr id="16" name="Picture 15" descr="Nbpt City Seal.jpg"/>
          <p:cNvPicPr>
            <a:picLocks noChangeAspect="1"/>
          </p:cNvPicPr>
          <p:nvPr/>
        </p:nvPicPr>
        <p:blipFill>
          <a:blip r:embed="rId2" cstate="print"/>
          <a:stretch>
            <a:fillRect/>
          </a:stretch>
        </p:blipFill>
        <p:spPr>
          <a:xfrm>
            <a:off x="228600" y="304800"/>
            <a:ext cx="715406" cy="731520"/>
          </a:xfrm>
          <a:prstGeom prst="rect">
            <a:avLst/>
          </a:prstGeom>
        </p:spPr>
      </p:pic>
      <p:sp>
        <p:nvSpPr>
          <p:cNvPr id="17" name="TextBox 16"/>
          <p:cNvSpPr txBox="1"/>
          <p:nvPr/>
        </p:nvSpPr>
        <p:spPr>
          <a:xfrm>
            <a:off x="228600" y="1371600"/>
            <a:ext cx="7010400" cy="3570208"/>
          </a:xfrm>
          <a:prstGeom prst="rect">
            <a:avLst/>
          </a:prstGeom>
          <a:noFill/>
        </p:spPr>
        <p:txBody>
          <a:bodyPr wrap="square" rtlCol="0">
            <a:spAutoFit/>
          </a:bodyPr>
          <a:lstStyle/>
          <a:p>
            <a:r>
              <a:rPr lang="en-US" sz="2400" b="1" dirty="0" smtClean="0">
                <a:solidFill>
                  <a:prstClr val="black"/>
                </a:solidFill>
              </a:rPr>
              <a:t>Goals, Objectives &amp; Actions</a:t>
            </a:r>
          </a:p>
          <a:p>
            <a:endParaRPr lang="en-US" sz="1600" b="1" dirty="0" smtClean="0">
              <a:solidFill>
                <a:prstClr val="black"/>
              </a:solidFill>
            </a:endParaRPr>
          </a:p>
          <a:p>
            <a:r>
              <a:rPr lang="en-US" b="1" dirty="0" smtClean="0">
                <a:solidFill>
                  <a:prstClr val="black"/>
                </a:solidFill>
              </a:rPr>
              <a:t> - Grow existing arts education opportunities for school age children, adults, adults with special needs, and seniors across the visual and performing arts</a:t>
            </a:r>
          </a:p>
          <a:p>
            <a:endParaRPr lang="en-US" sz="1400" b="1" dirty="0" smtClean="0">
              <a:solidFill>
                <a:prstClr val="black"/>
              </a:solidFill>
            </a:endParaRPr>
          </a:p>
          <a:p>
            <a:r>
              <a:rPr lang="en-US" b="1" dirty="0" smtClean="0">
                <a:solidFill>
                  <a:prstClr val="black"/>
                </a:solidFill>
              </a:rPr>
              <a:t> - Create professional networks for artists and organizations across the art forms</a:t>
            </a:r>
          </a:p>
          <a:p>
            <a:endParaRPr lang="en-US" sz="1400" b="1" dirty="0" smtClean="0">
              <a:solidFill>
                <a:prstClr val="black"/>
              </a:solidFill>
            </a:endParaRPr>
          </a:p>
          <a:p>
            <a:r>
              <a:rPr lang="en-US" b="1" dirty="0" smtClean="0">
                <a:solidFill>
                  <a:prstClr val="black"/>
                </a:solidFill>
              </a:rPr>
              <a:t> - Encourage the creation of affordable live/work artist spaces</a:t>
            </a:r>
          </a:p>
          <a:p>
            <a:endParaRPr lang="en-US" sz="1400" b="1" dirty="0" smtClean="0">
              <a:solidFill>
                <a:prstClr val="black"/>
              </a:solidFill>
            </a:endParaRPr>
          </a:p>
          <a:p>
            <a:r>
              <a:rPr lang="en-US" b="1" dirty="0" smtClean="0">
                <a:solidFill>
                  <a:prstClr val="black"/>
                </a:solidFill>
              </a:rPr>
              <a:t> - Promote the preservation , appreciation, and use of our visual and performing arts assets for residents and visitors</a:t>
            </a:r>
            <a:endParaRPr lang="en-US" sz="1600" b="1" dirty="0">
              <a:solidFill>
                <a:prstClr val="black"/>
              </a:solidFill>
            </a:endParaRPr>
          </a:p>
        </p:txBody>
      </p:sp>
      <p:pic>
        <p:nvPicPr>
          <p:cNvPr id="11" name="Picture 10" descr="NAA image.jpg"/>
          <p:cNvPicPr>
            <a:picLocks noChangeAspect="1"/>
          </p:cNvPicPr>
          <p:nvPr/>
        </p:nvPicPr>
        <p:blipFill>
          <a:blip r:embed="rId3" cstate="print"/>
          <a:stretch>
            <a:fillRect/>
          </a:stretch>
        </p:blipFill>
        <p:spPr>
          <a:xfrm>
            <a:off x="533400" y="5334000"/>
            <a:ext cx="4127500" cy="1295400"/>
          </a:xfrm>
          <a:prstGeom prst="rect">
            <a:avLst/>
          </a:prstGeom>
          <a:ln>
            <a:solidFill>
              <a:schemeClr val="tx1"/>
            </a:solidFill>
          </a:ln>
        </p:spPr>
      </p:pic>
      <p:pic>
        <p:nvPicPr>
          <p:cNvPr id="12" name="Picture 11" descr="waterfront sculpture.jpg"/>
          <p:cNvPicPr>
            <a:picLocks noChangeAspect="1"/>
          </p:cNvPicPr>
          <p:nvPr/>
        </p:nvPicPr>
        <p:blipFill>
          <a:blip r:embed="rId4" cstate="print"/>
          <a:stretch>
            <a:fillRect/>
          </a:stretch>
        </p:blipFill>
        <p:spPr>
          <a:xfrm>
            <a:off x="7467601" y="1981200"/>
            <a:ext cx="1378859" cy="1737360"/>
          </a:xfrm>
          <a:prstGeom prst="rect">
            <a:avLst/>
          </a:prstGeom>
          <a:ln>
            <a:solidFill>
              <a:schemeClr val="tx1"/>
            </a:solidFill>
          </a:ln>
        </p:spPr>
      </p:pic>
      <p:pic>
        <p:nvPicPr>
          <p:cNvPr id="13" name="Picture 12" descr="imgallery-DSC_1396-Edit.jpg"/>
          <p:cNvPicPr>
            <a:picLocks noChangeAspect="1"/>
          </p:cNvPicPr>
          <p:nvPr/>
        </p:nvPicPr>
        <p:blipFill>
          <a:blip r:embed="rId5" cstate="print"/>
          <a:stretch>
            <a:fillRect/>
          </a:stretch>
        </p:blipFill>
        <p:spPr>
          <a:xfrm>
            <a:off x="7239000" y="3886200"/>
            <a:ext cx="1600200" cy="1280160"/>
          </a:xfrm>
          <a:prstGeom prst="rect">
            <a:avLst/>
          </a:prstGeom>
          <a:ln>
            <a:solidFill>
              <a:schemeClr val="tx1"/>
            </a:solidFill>
          </a:ln>
        </p:spPr>
      </p:pic>
      <p:pic>
        <p:nvPicPr>
          <p:cNvPr id="14" name="Picture 13" descr="OpArt image.jpg"/>
          <p:cNvPicPr>
            <a:picLocks noChangeAspect="1"/>
          </p:cNvPicPr>
          <p:nvPr/>
        </p:nvPicPr>
        <p:blipFill>
          <a:blip r:embed="rId6" cstate="print"/>
          <a:stretch>
            <a:fillRect/>
          </a:stretch>
        </p:blipFill>
        <p:spPr>
          <a:xfrm>
            <a:off x="7010400" y="5334000"/>
            <a:ext cx="1849120" cy="1280160"/>
          </a:xfrm>
          <a:prstGeom prst="rect">
            <a:avLst/>
          </a:prstGeom>
          <a:ln>
            <a:solidFill>
              <a:schemeClr val="tx1"/>
            </a:solidFill>
          </a:ln>
        </p:spPr>
      </p:pic>
      <p:pic>
        <p:nvPicPr>
          <p:cNvPr id="15" name="Picture 14" descr="raise_the_barre.JPG"/>
          <p:cNvPicPr>
            <a:picLocks noChangeAspect="1"/>
          </p:cNvPicPr>
          <p:nvPr/>
        </p:nvPicPr>
        <p:blipFill>
          <a:blip r:embed="rId7" cstate="print"/>
          <a:stretch>
            <a:fillRect/>
          </a:stretch>
        </p:blipFill>
        <p:spPr>
          <a:xfrm>
            <a:off x="4800600" y="5334000"/>
            <a:ext cx="2057400" cy="1295400"/>
          </a:xfrm>
          <a:prstGeom prst="rect">
            <a:avLst/>
          </a:prstGeom>
          <a:ln>
            <a:solidFill>
              <a:schemeClr val="tx1"/>
            </a:solidFill>
          </a:ln>
        </p:spPr>
      </p:pic>
    </p:spTree>
    <p:extLst>
      <p:ext uri="{BB962C8B-B14F-4D97-AF65-F5344CB8AC3E}">
        <p14:creationId xmlns:p14="http://schemas.microsoft.com/office/powerpoint/2010/main" val="496233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7620000" cy="492443"/>
          </a:xfrm>
          <a:prstGeom prst="rect">
            <a:avLst/>
          </a:prstGeom>
          <a:noFill/>
        </p:spPr>
        <p:txBody>
          <a:bodyPr wrap="square" rtlCol="0">
            <a:spAutoFit/>
          </a:bodyPr>
          <a:lstStyle/>
          <a:p>
            <a:r>
              <a:rPr lang="en-US" sz="2600" b="1" dirty="0" smtClean="0">
                <a:solidFill>
                  <a:prstClr val="black"/>
                </a:solidFill>
              </a:rPr>
              <a:t>Cultural Resources Sub-Committee:  </a:t>
            </a:r>
            <a:r>
              <a:rPr lang="en-US" sz="2400" dirty="0" smtClean="0">
                <a:solidFill>
                  <a:prstClr val="black"/>
                </a:solidFill>
              </a:rPr>
              <a:t>Cultural Tourism</a:t>
            </a:r>
            <a:endParaRPr lang="en-US" sz="2400" dirty="0">
              <a:solidFill>
                <a:prstClr val="black"/>
              </a:solidFill>
            </a:endParaRPr>
          </a:p>
        </p:txBody>
      </p:sp>
      <p:sp>
        <p:nvSpPr>
          <p:cNvPr id="10" name="TextBox 9"/>
          <p:cNvSpPr txBox="1"/>
          <p:nvPr/>
        </p:nvSpPr>
        <p:spPr>
          <a:xfrm>
            <a:off x="6934200" y="1066800"/>
            <a:ext cx="1981200" cy="523220"/>
          </a:xfrm>
          <a:prstGeom prst="rect">
            <a:avLst/>
          </a:prstGeom>
          <a:noFill/>
        </p:spPr>
        <p:txBody>
          <a:bodyPr wrap="square" rtlCol="0">
            <a:spAutoFit/>
          </a:bodyPr>
          <a:lstStyle/>
          <a:p>
            <a:pPr algn="ctr"/>
            <a:r>
              <a:rPr lang="en-US" sz="1400" dirty="0" smtClean="0">
                <a:solidFill>
                  <a:prstClr val="black"/>
                </a:solidFill>
              </a:rPr>
              <a:t>Patty St. John</a:t>
            </a:r>
          </a:p>
          <a:p>
            <a:pPr algn="ctr"/>
            <a:r>
              <a:rPr lang="en-US" sz="1400" dirty="0" smtClean="0">
                <a:solidFill>
                  <a:prstClr val="black"/>
                </a:solidFill>
              </a:rPr>
              <a:t>Chamber of Commerce</a:t>
            </a:r>
            <a:endParaRPr lang="en-US" sz="1400" dirty="0">
              <a:solidFill>
                <a:prstClr val="black"/>
              </a:solidFill>
            </a:endParaRPr>
          </a:p>
        </p:txBody>
      </p:sp>
      <p:pic>
        <p:nvPicPr>
          <p:cNvPr id="16" name="Picture 15" descr="Nbpt City Seal.jpg"/>
          <p:cNvPicPr>
            <a:picLocks noChangeAspect="1"/>
          </p:cNvPicPr>
          <p:nvPr/>
        </p:nvPicPr>
        <p:blipFill>
          <a:blip r:embed="rId2" cstate="print"/>
          <a:stretch>
            <a:fillRect/>
          </a:stretch>
        </p:blipFill>
        <p:spPr>
          <a:xfrm>
            <a:off x="228600" y="304800"/>
            <a:ext cx="715406" cy="731520"/>
          </a:xfrm>
          <a:prstGeom prst="rect">
            <a:avLst/>
          </a:prstGeom>
        </p:spPr>
      </p:pic>
      <p:sp>
        <p:nvSpPr>
          <p:cNvPr id="17" name="TextBox 16"/>
          <p:cNvSpPr txBox="1"/>
          <p:nvPr/>
        </p:nvSpPr>
        <p:spPr>
          <a:xfrm>
            <a:off x="304800" y="1295400"/>
            <a:ext cx="6705600" cy="3847207"/>
          </a:xfrm>
          <a:prstGeom prst="rect">
            <a:avLst/>
          </a:prstGeom>
          <a:noFill/>
        </p:spPr>
        <p:txBody>
          <a:bodyPr wrap="square" rtlCol="0">
            <a:spAutoFit/>
          </a:bodyPr>
          <a:lstStyle/>
          <a:p>
            <a:r>
              <a:rPr lang="en-US" sz="2400" b="1" dirty="0" smtClean="0">
                <a:solidFill>
                  <a:prstClr val="black"/>
                </a:solidFill>
              </a:rPr>
              <a:t>Goals, Objectives &amp; Actions</a:t>
            </a:r>
          </a:p>
          <a:p>
            <a:endParaRPr lang="en-US" sz="1000" dirty="0">
              <a:solidFill>
                <a:prstClr val="black"/>
              </a:solidFill>
            </a:endParaRPr>
          </a:p>
          <a:p>
            <a:r>
              <a:rPr lang="en-US" b="1" dirty="0" smtClean="0">
                <a:solidFill>
                  <a:prstClr val="black"/>
                </a:solidFill>
              </a:rPr>
              <a:t> - Increase awareness and appreciation of Newburyport as a destination for arts, culture, natural and heritage tourism</a:t>
            </a:r>
          </a:p>
          <a:p>
            <a:endParaRPr lang="en-US" sz="1000" b="1" dirty="0">
              <a:solidFill>
                <a:prstClr val="black"/>
              </a:solidFill>
            </a:endParaRPr>
          </a:p>
          <a:p>
            <a:r>
              <a:rPr lang="en-US" b="1" dirty="0" smtClean="0">
                <a:solidFill>
                  <a:prstClr val="black"/>
                </a:solidFill>
              </a:rPr>
              <a:t> - Support Newburyport’s cultural community and recognize its contributions to tourism by integrating arts and culture into the life of the city and ensure that Cultural Tourism remains a priority for Newburyport</a:t>
            </a:r>
          </a:p>
          <a:p>
            <a:endParaRPr lang="en-US" sz="1000" b="1" dirty="0" smtClean="0">
              <a:solidFill>
                <a:prstClr val="black"/>
              </a:solidFill>
            </a:endParaRPr>
          </a:p>
          <a:p>
            <a:r>
              <a:rPr lang="en-US" b="1" dirty="0" smtClean="0">
                <a:solidFill>
                  <a:prstClr val="black"/>
                </a:solidFill>
              </a:rPr>
              <a:t> - Develop a framework and infrastructure to collectively and efficiently support and sustain tourism efforts in Newburyport</a:t>
            </a:r>
            <a:endParaRPr lang="en-US" b="1" dirty="0">
              <a:solidFill>
                <a:prstClr val="black"/>
              </a:solidFill>
            </a:endParaRPr>
          </a:p>
          <a:p>
            <a:endParaRPr lang="en-US" sz="1000" b="1" dirty="0">
              <a:solidFill>
                <a:prstClr val="black"/>
              </a:solidFill>
            </a:endParaRPr>
          </a:p>
          <a:p>
            <a:r>
              <a:rPr lang="en-US" b="1" dirty="0" smtClean="0">
                <a:solidFill>
                  <a:prstClr val="black"/>
                </a:solidFill>
              </a:rPr>
              <a:t> - Secure funding resources to sustain the office of Arts, Tourism &amp; Cultural Affairs</a:t>
            </a:r>
            <a:endParaRPr lang="en-US" sz="1600" b="1" dirty="0">
              <a:solidFill>
                <a:prstClr val="black"/>
              </a:solidFill>
            </a:endParaRPr>
          </a:p>
        </p:txBody>
      </p:sp>
      <p:pic>
        <p:nvPicPr>
          <p:cNvPr id="11" name="Picture 10" descr="Maudslay Bridge.JPG"/>
          <p:cNvPicPr>
            <a:picLocks noChangeAspect="1"/>
          </p:cNvPicPr>
          <p:nvPr/>
        </p:nvPicPr>
        <p:blipFill>
          <a:blip r:embed="rId3" cstate="print"/>
          <a:stretch>
            <a:fillRect/>
          </a:stretch>
        </p:blipFill>
        <p:spPr>
          <a:xfrm>
            <a:off x="7086600" y="3733800"/>
            <a:ext cx="1828800" cy="1371600"/>
          </a:xfrm>
          <a:prstGeom prst="rect">
            <a:avLst/>
          </a:prstGeom>
          <a:ln>
            <a:solidFill>
              <a:schemeClr val="tx1"/>
            </a:solidFill>
          </a:ln>
        </p:spPr>
      </p:pic>
      <p:pic>
        <p:nvPicPr>
          <p:cNvPr id="12" name="Picture 11" descr="Painting Easel.JPG"/>
          <p:cNvPicPr>
            <a:picLocks noChangeAspect="1"/>
          </p:cNvPicPr>
          <p:nvPr/>
        </p:nvPicPr>
        <p:blipFill>
          <a:blip r:embed="rId4" cstate="print"/>
          <a:stretch>
            <a:fillRect/>
          </a:stretch>
        </p:blipFill>
        <p:spPr>
          <a:xfrm>
            <a:off x="7086600" y="5257800"/>
            <a:ext cx="1828800" cy="1371600"/>
          </a:xfrm>
          <a:prstGeom prst="rect">
            <a:avLst/>
          </a:prstGeom>
          <a:ln>
            <a:solidFill>
              <a:schemeClr val="tx1"/>
            </a:solidFill>
          </a:ln>
        </p:spPr>
      </p:pic>
      <p:pic>
        <p:nvPicPr>
          <p:cNvPr id="13" name="Picture 12" descr="outdoor dining.jpg"/>
          <p:cNvPicPr>
            <a:picLocks noChangeAspect="1"/>
          </p:cNvPicPr>
          <p:nvPr/>
        </p:nvPicPr>
        <p:blipFill>
          <a:blip r:embed="rId5" cstate="print"/>
          <a:stretch>
            <a:fillRect/>
          </a:stretch>
        </p:blipFill>
        <p:spPr>
          <a:xfrm>
            <a:off x="7162800" y="1905000"/>
            <a:ext cx="1709795" cy="1676400"/>
          </a:xfrm>
          <a:prstGeom prst="rect">
            <a:avLst/>
          </a:prstGeom>
          <a:ln>
            <a:solidFill>
              <a:schemeClr val="tx1"/>
            </a:solidFill>
          </a:ln>
        </p:spPr>
      </p:pic>
      <p:pic>
        <p:nvPicPr>
          <p:cNvPr id="14" name="Picture 13" descr="Theatre in the Open.jpg"/>
          <p:cNvPicPr>
            <a:picLocks noChangeAspect="1"/>
          </p:cNvPicPr>
          <p:nvPr/>
        </p:nvPicPr>
        <p:blipFill>
          <a:blip r:embed="rId6" cstate="print"/>
          <a:stretch>
            <a:fillRect/>
          </a:stretch>
        </p:blipFill>
        <p:spPr>
          <a:xfrm>
            <a:off x="5029200" y="5257800"/>
            <a:ext cx="1931831" cy="1371600"/>
          </a:xfrm>
          <a:prstGeom prst="rect">
            <a:avLst/>
          </a:prstGeom>
          <a:ln>
            <a:solidFill>
              <a:schemeClr val="tx1"/>
            </a:solidFill>
          </a:ln>
        </p:spPr>
      </p:pic>
      <p:pic>
        <p:nvPicPr>
          <p:cNvPr id="18" name="Picture 17" descr="High Street in Fall.jpg"/>
          <p:cNvPicPr>
            <a:picLocks noChangeAspect="1"/>
          </p:cNvPicPr>
          <p:nvPr/>
        </p:nvPicPr>
        <p:blipFill>
          <a:blip r:embed="rId7" cstate="print"/>
          <a:stretch>
            <a:fillRect/>
          </a:stretch>
        </p:blipFill>
        <p:spPr>
          <a:xfrm>
            <a:off x="2667000" y="5257800"/>
            <a:ext cx="2219325" cy="1371600"/>
          </a:xfrm>
          <a:prstGeom prst="rect">
            <a:avLst/>
          </a:prstGeom>
          <a:ln>
            <a:solidFill>
              <a:schemeClr val="tx1"/>
            </a:solidFill>
          </a:ln>
        </p:spPr>
      </p:pic>
      <p:pic>
        <p:nvPicPr>
          <p:cNvPr id="19" name="Picture 18" descr="Inn Street.jpg"/>
          <p:cNvPicPr>
            <a:picLocks noChangeAspect="1"/>
          </p:cNvPicPr>
          <p:nvPr/>
        </p:nvPicPr>
        <p:blipFill>
          <a:blip r:embed="rId8" cstate="print"/>
          <a:stretch>
            <a:fillRect/>
          </a:stretch>
        </p:blipFill>
        <p:spPr>
          <a:xfrm>
            <a:off x="457200" y="5257800"/>
            <a:ext cx="2063070" cy="1371600"/>
          </a:xfrm>
          <a:prstGeom prst="rect">
            <a:avLst/>
          </a:prstGeom>
          <a:ln>
            <a:solidFill>
              <a:schemeClr val="tx1"/>
            </a:solidFill>
          </a:ln>
        </p:spPr>
      </p:pic>
    </p:spTree>
    <p:extLst>
      <p:ext uri="{BB962C8B-B14F-4D97-AF65-F5344CB8AC3E}">
        <p14:creationId xmlns:p14="http://schemas.microsoft.com/office/powerpoint/2010/main" val="1945863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7620000" cy="492443"/>
          </a:xfrm>
          <a:prstGeom prst="rect">
            <a:avLst/>
          </a:prstGeom>
          <a:noFill/>
        </p:spPr>
        <p:txBody>
          <a:bodyPr wrap="square" rtlCol="0">
            <a:spAutoFit/>
          </a:bodyPr>
          <a:lstStyle/>
          <a:p>
            <a:r>
              <a:rPr lang="en-US" sz="2600" b="1" dirty="0" smtClean="0">
                <a:solidFill>
                  <a:prstClr val="black"/>
                </a:solidFill>
              </a:rPr>
              <a:t>Cultural Resources Sub-Committee:  </a:t>
            </a:r>
            <a:r>
              <a:rPr lang="en-US" sz="2400" dirty="0" smtClean="0">
                <a:solidFill>
                  <a:prstClr val="black"/>
                </a:solidFill>
              </a:rPr>
              <a:t>Conclusions</a:t>
            </a:r>
            <a:endParaRPr lang="en-US" sz="2400" dirty="0">
              <a:solidFill>
                <a:prstClr val="black"/>
              </a:solidFill>
            </a:endParaRPr>
          </a:p>
        </p:txBody>
      </p:sp>
      <p:sp>
        <p:nvSpPr>
          <p:cNvPr id="10" name="TextBox 9"/>
          <p:cNvSpPr txBox="1"/>
          <p:nvPr/>
        </p:nvSpPr>
        <p:spPr>
          <a:xfrm>
            <a:off x="6858000" y="762000"/>
            <a:ext cx="1981200" cy="523220"/>
          </a:xfrm>
          <a:prstGeom prst="rect">
            <a:avLst/>
          </a:prstGeom>
          <a:noFill/>
        </p:spPr>
        <p:txBody>
          <a:bodyPr wrap="square" rtlCol="0">
            <a:spAutoFit/>
          </a:bodyPr>
          <a:lstStyle/>
          <a:p>
            <a:pPr algn="ctr"/>
            <a:r>
              <a:rPr lang="en-US" sz="1400" dirty="0" smtClean="0">
                <a:solidFill>
                  <a:prstClr val="black"/>
                </a:solidFill>
              </a:rPr>
              <a:t>Sarah White</a:t>
            </a:r>
          </a:p>
          <a:p>
            <a:pPr algn="ctr"/>
            <a:r>
              <a:rPr lang="en-US" sz="1400" dirty="0" smtClean="0">
                <a:solidFill>
                  <a:prstClr val="black"/>
                </a:solidFill>
              </a:rPr>
              <a:t>Co-Chair</a:t>
            </a:r>
            <a:endParaRPr lang="en-US" sz="1400" dirty="0">
              <a:solidFill>
                <a:prstClr val="black"/>
              </a:solidFill>
            </a:endParaRPr>
          </a:p>
        </p:txBody>
      </p:sp>
      <p:pic>
        <p:nvPicPr>
          <p:cNvPr id="16" name="Picture 15" descr="Nbpt City Seal.jpg"/>
          <p:cNvPicPr>
            <a:picLocks noChangeAspect="1"/>
          </p:cNvPicPr>
          <p:nvPr/>
        </p:nvPicPr>
        <p:blipFill>
          <a:blip r:embed="rId2" cstate="print"/>
          <a:stretch>
            <a:fillRect/>
          </a:stretch>
        </p:blipFill>
        <p:spPr>
          <a:xfrm>
            <a:off x="228600" y="304800"/>
            <a:ext cx="715406" cy="731520"/>
          </a:xfrm>
          <a:prstGeom prst="rect">
            <a:avLst/>
          </a:prstGeom>
        </p:spPr>
      </p:pic>
      <p:sp>
        <p:nvSpPr>
          <p:cNvPr id="6" name="Rectangle 5"/>
          <p:cNvSpPr/>
          <p:nvPr/>
        </p:nvSpPr>
        <p:spPr>
          <a:xfrm>
            <a:off x="609600" y="5791200"/>
            <a:ext cx="8305800" cy="707886"/>
          </a:xfrm>
          <a:prstGeom prst="rect">
            <a:avLst/>
          </a:prstGeom>
        </p:spPr>
        <p:txBody>
          <a:bodyPr wrap="square">
            <a:spAutoFit/>
          </a:bodyPr>
          <a:lstStyle/>
          <a:p>
            <a:pPr algn="ctr"/>
            <a:r>
              <a:rPr lang="en-US" sz="2000" b="1" i="1" dirty="0" smtClean="0">
                <a:solidFill>
                  <a:prstClr val="black"/>
                </a:solidFill>
              </a:rPr>
              <a:t>“More than any other social offering, availability of arts and cultural opportunities make people love where they live.”</a:t>
            </a:r>
            <a:endParaRPr lang="en-US" sz="2000" b="1" i="1" dirty="0">
              <a:solidFill>
                <a:prstClr val="black"/>
              </a:solidFill>
            </a:endParaRPr>
          </a:p>
        </p:txBody>
      </p:sp>
      <p:pic>
        <p:nvPicPr>
          <p:cNvPr id="7" name="Picture 6" descr="Pillars of a community image.jpg"/>
          <p:cNvPicPr>
            <a:picLocks noChangeAspect="1"/>
          </p:cNvPicPr>
          <p:nvPr/>
        </p:nvPicPr>
        <p:blipFill>
          <a:blip r:embed="rId3" cstate="print"/>
          <a:stretch>
            <a:fillRect/>
          </a:stretch>
        </p:blipFill>
        <p:spPr>
          <a:xfrm>
            <a:off x="457200" y="1981200"/>
            <a:ext cx="2362200" cy="1981200"/>
          </a:xfrm>
          <a:prstGeom prst="rect">
            <a:avLst/>
          </a:prstGeom>
          <a:ln>
            <a:solidFill>
              <a:schemeClr val="tx1"/>
            </a:solidFill>
          </a:ln>
        </p:spPr>
      </p:pic>
      <p:sp>
        <p:nvSpPr>
          <p:cNvPr id="18" name="TextBox 17"/>
          <p:cNvSpPr txBox="1"/>
          <p:nvPr/>
        </p:nvSpPr>
        <p:spPr>
          <a:xfrm>
            <a:off x="3505200" y="2209800"/>
            <a:ext cx="2743200" cy="1569660"/>
          </a:xfrm>
          <a:prstGeom prst="rect">
            <a:avLst/>
          </a:prstGeom>
          <a:noFill/>
        </p:spPr>
        <p:txBody>
          <a:bodyPr wrap="square" rtlCol="0">
            <a:spAutoFit/>
          </a:bodyPr>
          <a:lstStyle/>
          <a:p>
            <a:pPr algn="ctr"/>
            <a:r>
              <a:rPr lang="en-US" sz="2400" b="1" dirty="0" smtClean="0">
                <a:solidFill>
                  <a:prstClr val="black"/>
                </a:solidFill>
              </a:rPr>
              <a:t>Government</a:t>
            </a:r>
          </a:p>
          <a:p>
            <a:pPr algn="ctr"/>
            <a:r>
              <a:rPr lang="en-US" sz="2400" b="1" dirty="0" smtClean="0">
                <a:solidFill>
                  <a:prstClr val="black"/>
                </a:solidFill>
              </a:rPr>
              <a:t>Education </a:t>
            </a:r>
          </a:p>
          <a:p>
            <a:pPr algn="ctr"/>
            <a:r>
              <a:rPr lang="en-US" sz="2400" b="1" dirty="0" smtClean="0">
                <a:solidFill>
                  <a:prstClr val="black"/>
                </a:solidFill>
              </a:rPr>
              <a:t>Business</a:t>
            </a:r>
          </a:p>
          <a:p>
            <a:pPr algn="ctr"/>
            <a:r>
              <a:rPr lang="en-US" sz="2400" b="1" dirty="0" smtClean="0">
                <a:solidFill>
                  <a:prstClr val="black"/>
                </a:solidFill>
              </a:rPr>
              <a:t>Cultural Resources</a:t>
            </a:r>
            <a:endParaRPr lang="en-US" sz="2400" b="1" dirty="0">
              <a:solidFill>
                <a:prstClr val="black"/>
              </a:solidFill>
            </a:endParaRPr>
          </a:p>
        </p:txBody>
      </p:sp>
      <p:sp>
        <p:nvSpPr>
          <p:cNvPr id="20" name="Oval 19"/>
          <p:cNvSpPr/>
          <p:nvPr/>
        </p:nvSpPr>
        <p:spPr>
          <a:xfrm>
            <a:off x="3505200" y="1828800"/>
            <a:ext cx="2819400" cy="2438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ight Arrow 21"/>
          <p:cNvSpPr/>
          <p:nvPr/>
        </p:nvSpPr>
        <p:spPr>
          <a:xfrm>
            <a:off x="2743200" y="2819400"/>
            <a:ext cx="978408"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ight Arrow 22"/>
          <p:cNvSpPr/>
          <p:nvPr/>
        </p:nvSpPr>
        <p:spPr>
          <a:xfrm>
            <a:off x="5943600" y="2819400"/>
            <a:ext cx="978408"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6818170" y="2590800"/>
            <a:ext cx="2325830" cy="1107996"/>
          </a:xfrm>
          <a:prstGeom prst="rect">
            <a:avLst/>
          </a:prstGeom>
          <a:noFill/>
        </p:spPr>
        <p:txBody>
          <a:bodyPr wrap="none" rtlCol="0">
            <a:spAutoFit/>
          </a:bodyPr>
          <a:lstStyle/>
          <a:p>
            <a:pPr algn="ctr"/>
            <a:r>
              <a:rPr lang="en-US" sz="2400" b="1" dirty="0" smtClean="0">
                <a:solidFill>
                  <a:prstClr val="black"/>
                </a:solidFill>
              </a:rPr>
              <a:t>Economic Health</a:t>
            </a:r>
          </a:p>
          <a:p>
            <a:pPr algn="ctr"/>
            <a:r>
              <a:rPr lang="en-US" sz="2400" b="1" dirty="0" smtClean="0">
                <a:solidFill>
                  <a:prstClr val="black"/>
                </a:solidFill>
              </a:rPr>
              <a:t>Social Health</a:t>
            </a:r>
          </a:p>
          <a:p>
            <a:endParaRPr lang="en-US" dirty="0">
              <a:solidFill>
                <a:prstClr val="black"/>
              </a:solidFill>
            </a:endParaRPr>
          </a:p>
        </p:txBody>
      </p:sp>
      <p:sp>
        <p:nvSpPr>
          <p:cNvPr id="25" name="TextBox 24"/>
          <p:cNvSpPr txBox="1"/>
          <p:nvPr/>
        </p:nvSpPr>
        <p:spPr>
          <a:xfrm>
            <a:off x="533400" y="4648200"/>
            <a:ext cx="8610600" cy="461665"/>
          </a:xfrm>
          <a:prstGeom prst="rect">
            <a:avLst/>
          </a:prstGeom>
          <a:noFill/>
        </p:spPr>
        <p:txBody>
          <a:bodyPr wrap="square" rtlCol="0">
            <a:spAutoFit/>
          </a:bodyPr>
          <a:lstStyle/>
          <a:p>
            <a:pPr algn="ctr"/>
            <a:r>
              <a:rPr lang="en-US" sz="2400" b="1" dirty="0" smtClean="0">
                <a:solidFill>
                  <a:prstClr val="black"/>
                </a:solidFill>
              </a:rPr>
              <a:t>Strategic.  Intentional.   Measurable.  Effective.  Growth-oriented.</a:t>
            </a:r>
            <a:endParaRPr lang="en-US" sz="2400" b="1" dirty="0">
              <a:solidFill>
                <a:prstClr val="black"/>
              </a:solidFill>
            </a:endParaRPr>
          </a:p>
        </p:txBody>
      </p:sp>
      <p:sp>
        <p:nvSpPr>
          <p:cNvPr id="26" name="TextBox 25"/>
          <p:cNvSpPr txBox="1"/>
          <p:nvPr/>
        </p:nvSpPr>
        <p:spPr>
          <a:xfrm>
            <a:off x="2667000" y="1143000"/>
            <a:ext cx="3810000" cy="523220"/>
          </a:xfrm>
          <a:prstGeom prst="rect">
            <a:avLst/>
          </a:prstGeom>
          <a:noFill/>
        </p:spPr>
        <p:txBody>
          <a:bodyPr wrap="square" rtlCol="0">
            <a:spAutoFit/>
          </a:bodyPr>
          <a:lstStyle/>
          <a:p>
            <a:pPr algn="ctr"/>
            <a:r>
              <a:rPr lang="en-US" sz="2800" b="1" dirty="0" smtClean="0">
                <a:solidFill>
                  <a:prstClr val="black"/>
                </a:solidFill>
              </a:rPr>
              <a:t>A Key Economic Driver</a:t>
            </a:r>
            <a:endParaRPr lang="en-US" sz="2800" b="1" dirty="0">
              <a:solidFill>
                <a:prstClr val="black"/>
              </a:solidFill>
            </a:endParaRPr>
          </a:p>
        </p:txBody>
      </p:sp>
    </p:spTree>
    <p:extLst>
      <p:ext uri="{BB962C8B-B14F-4D97-AF65-F5344CB8AC3E}">
        <p14:creationId xmlns:p14="http://schemas.microsoft.com/office/powerpoint/2010/main" val="11333387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Grid">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Grid">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865</TotalTime>
  <Words>3105</Words>
  <Application>Microsoft Office PowerPoint</Application>
  <PresentationFormat>On-screen Show (4:3)</PresentationFormat>
  <Paragraphs>382</Paragraphs>
  <Slides>51</Slides>
  <Notes>2</Notes>
  <HiddenSlides>0</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Slipstream</vt:lpstr>
      <vt:lpstr>Grid</vt:lpstr>
      <vt:lpstr>1_Grid</vt:lpstr>
      <vt:lpstr>Office Theme</vt:lpstr>
      <vt:lpstr>Master Plan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Transportation </vt:lpstr>
      <vt:lpstr>Improve roadway infrastructure &amp; enhance vehicular circulation throughout City</vt:lpstr>
      <vt:lpstr>Goal #1: Improve roadway infrastructure &amp; enhance vehicular circulation throughout City</vt:lpstr>
      <vt:lpstr>Goal #1: Improve roadway infrastructure &amp; enhance vehicular circulation throughout City</vt:lpstr>
      <vt:lpstr>Improve public parking facilities  and management</vt:lpstr>
      <vt:lpstr>Goal #2: Improve public parking facilities  and management</vt:lpstr>
      <vt:lpstr>Goal #2: Improve public parking facilities  and management</vt:lpstr>
      <vt:lpstr>Promote walkability and pedestrian safety throughout the City</vt:lpstr>
      <vt:lpstr>Goal #3: Promote walkability and pedestrian safety throughout the City</vt:lpstr>
      <vt:lpstr>Goal #3: Promote walkability and pedestrian safety throughout the City</vt:lpstr>
      <vt:lpstr>Promote bicycle use throughout the City as a viable alternative transportation mode</vt:lpstr>
      <vt:lpstr>Goal #4: Promote bicycle use throughout the City as a viable alternative transportation mode</vt:lpstr>
      <vt:lpstr>Goal #4: Promote bicycle use throughout the City as a viable alternative transportation mode</vt:lpstr>
      <vt:lpstr>Improve public transportation services</vt:lpstr>
      <vt:lpstr>Goal #5: Improve public transportation services</vt:lpstr>
      <vt:lpstr>Adapt City’s transportation system to address climate change and sustainability</vt:lpstr>
      <vt:lpstr>Goal #6: Adapt City’s transportation system to address climate change and sustainability</vt:lpstr>
      <vt:lpstr>Goal #6: Adapt City’s transportation system to address climate change and sustainability</vt:lpstr>
      <vt:lpstr>PUBLIC FACILITIES AND SERVICES </vt:lpstr>
      <vt:lpstr>Maintain all public facilities and provide adequate funding to protect their long-term value </vt:lpstr>
      <vt:lpstr>Goal #1: Maintain all public facilities and provide funding to protect their long-term value </vt:lpstr>
      <vt:lpstr>Manage municipal facilities and services to fit the needs of residents</vt:lpstr>
      <vt:lpstr>Goal #2: Manage municipal facilities and services to fit the needs of residents</vt:lpstr>
      <vt:lpstr>Provide adequate water supply capacity to account for average and peak demand levels and public safety needs</vt:lpstr>
      <vt:lpstr>Goal #3: Provide adequate water supply capacity to account for average and peak demand levels and public safety needs</vt:lpstr>
      <vt:lpstr>Conserve water supplies and implement policies that promote continued conservation</vt:lpstr>
      <vt:lpstr>Goal #4: Conserve water supplies and implement policies that promote continued conservation</vt:lpstr>
      <vt:lpstr>Provide wastewater collection and treatment facilities that are adequate to serve existing and projected development and to protect the environment</vt:lpstr>
      <vt:lpstr>Goal #5: Provide ADEQUATE wastewater collection and treatment facilities</vt:lpstr>
      <vt:lpstr>Ensure continued adherence to Stormwater regulations and prepare for significant policy changes</vt:lpstr>
      <vt:lpstr>Goal #6: Ensure continued adherence to Stormwater regulations and prepare for significant policy changes</vt:lpstr>
      <vt:lpstr>Provide a high quality of public safety services throughout the City</vt:lpstr>
      <vt:lpstr>Goal #7: Provide a high quality of public safety services throughout the City</vt:lpstr>
      <vt:lpstr>Ensure that all public facilities are accessible to disabled persons</vt:lpstr>
      <vt:lpstr>Goal #8: Ensure that all public facilities are accessible to disabled persons</vt:lpstr>
      <vt:lpstr>Continue to invest in and leverage Information Technology </vt:lpstr>
      <vt:lpstr>Goal #9: Continue to invest in and leverage Information Technology </vt:lpstr>
      <vt:lpstr>Continue to develop and implement City’s commitment to sustainability </vt:lpstr>
      <vt:lpstr>Goal #10: Continue to develop and implement City’s commitment to sustainability </vt:lpstr>
      <vt:lpstr>Public Comment</vt:lpstr>
      <vt:lpstr>Next Steps</vt:lpstr>
      <vt:lpstr>Questions or Comments?</vt:lpstr>
    </vt:vector>
  </TitlesOfParts>
  <Company>City of Newburyport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Plan 2014</dc:title>
  <dc:creator>Lise Reid</dc:creator>
  <cp:lastModifiedBy>Dianne Eppa</cp:lastModifiedBy>
  <cp:revision>112</cp:revision>
  <dcterms:created xsi:type="dcterms:W3CDTF">2014-05-07T21:21:55Z</dcterms:created>
  <dcterms:modified xsi:type="dcterms:W3CDTF">2014-06-12T20:06:08Z</dcterms:modified>
</cp:coreProperties>
</file>