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  <p:sldMasterId id="2147483972" r:id="rId2"/>
    <p:sldMasterId id="2147483984" r:id="rId3"/>
  </p:sldMasterIdLst>
  <p:notesMasterIdLst>
    <p:notesMasterId r:id="rId34"/>
  </p:notesMasterIdLst>
  <p:sldIdLst>
    <p:sldId id="294" r:id="rId4"/>
    <p:sldId id="295" r:id="rId5"/>
    <p:sldId id="296" r:id="rId6"/>
    <p:sldId id="297" r:id="rId7"/>
    <p:sldId id="298" r:id="rId8"/>
    <p:sldId id="299" r:id="rId9"/>
    <p:sldId id="300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289" r:id="rId31"/>
    <p:sldId id="302" r:id="rId32"/>
    <p:sldId id="28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F93DD-27A8-48CB-8DD6-591E3F9506BD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5575E-667C-46B3-872B-BBE2EC2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0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7DE3-9BA6-4C4E-B1F3-701863A04F9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7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5575E-667C-46B3-872B-BBE2EC2F8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AB96-61A8-4792-8C7D-AD093B0919BA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781-DE5B-4A52-8C9A-2AC83B0BEC26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0D13-1BFF-4D82-9D26-E8B4F8F96249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643-28AD-4DE9-8CDC-26322C37A2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D12-F9EB-4E2F-99FD-5EEFA7C1DE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1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8FCD-AB34-4D7A-80F0-B35244E2A7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57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E4C-95D1-4992-9E98-D11E7BD3A8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747A-F848-4016-ACC9-901EF547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2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D253-9E4F-4C61-83D8-AB3938EA5C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CA3-F271-4B38-AF45-3FCD94D11A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2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C641-0AD2-4E67-88FD-DE13AB6659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3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B68E-F4B4-4FFA-836D-6826FDFDDC85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27F-3D1E-41BB-ABC3-C5AD54D1CF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19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3339-684E-4A02-95EE-03A5BD813B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94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6F0B-E9BC-4E50-AE82-F531ECB53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3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2770-6990-46D6-9E7C-ACC6C43CAA0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78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661-FFA4-4D8E-A808-724B91E0BB1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34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B52-74D2-45F6-BFD9-AC754838297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17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EA3F-B260-4779-B08E-C09D4D9B965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47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D52-44A7-48E0-AACF-8EDD230303C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69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9DA2-B4BD-4E30-B144-911DBA8DE1B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92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34A1-68AD-4725-A7C1-0BF99FE5B91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0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21A7-C76F-41E0-A033-0BD11291AC60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82C5-04D7-48B3-BD2D-15B4FFB7DAF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8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645B-5A64-41BE-9708-8871D5A5B8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7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9472-97D1-400E-A819-AACE79DEF0B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53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09FE-1E23-4C4D-BD49-70C84F7DBE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77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CEC9-7F79-48FC-A9B8-F0B7D1C0D1E8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9508-5225-4ADE-8015-8F7CA286C636}" type="datetime1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375F-76B9-446A-AF9B-D0FC427F3A56}" type="datetime1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5E4D-3980-4AF2-AAFC-12122E7E53DF}" type="datetime1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A29E-322D-4147-B2A1-3D7C43FE92A5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77-FEE0-4708-B9A6-06894E75869E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B77F53-5058-42A0-982D-2DA2335E88D5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Master Plan Community Meeting, May 28,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1CB6-D081-4D8F-8BDF-5DAA3EFEDC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D99E-8275-4B82-B62E-17BB3BE5A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E135F3-0C7D-4F86-937B-E76C8DF548A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07CA01F-B0C2-6A4A-8326-F7F56674735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16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eadhunt.com/insights/transpo/files/2013/02/CompleteStreet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q=http://bagpipeonline.com/?p%3D8866&amp;sa=U&amp;ei=TqY9U4TnI-WR0AG2z4DYBA&amp;ved=0CDQQ9QEwAw&amp;sig2=oCFUFoZ7n87qfJHvfeutwg&amp;usg=AFQjCNGwtIJF31RlW4UlyXiCA3O4v4m3t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rls2000.com/testwordpress/wp-content/uploads/2012/08/solar-wind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q=http://www.delawareswcd.org/&amp;sa=U&amp;ei=O6c9U6S-HIS30AG_woHgCw&amp;ved=0CDoQ9QEwBg&amp;sig2=TtGUiKeuFIx2DiG9ISFT8g&amp;usg=AFQjCNGvgyqO1ZwNnq731Xhq6RIkRfvIZQ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q=http://www.tristatewaterworks.com/irrigation-spring-start-up-lawn-sprinkler-activation-system-tune-up&amp;sa=U&amp;ei=Uao9U_L0D4S30AG_woHgCw&amp;ved=0CDQQ9QEwAw&amp;sig2=sjEutaca-dKGIXhM6frt0g&amp;usg=AFQjCNF2_BRQJVYm4_ubZjqu3qO307o4Jw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55335" y="3581400"/>
            <a:ext cx="5689005" cy="121026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Housing</a:t>
            </a:r>
          </a:p>
          <a:p>
            <a:pPr algn="ctr"/>
            <a:r>
              <a:rPr lang="en-US" sz="2800" dirty="0" smtClean="0"/>
              <a:t>Energy &amp; Sustainability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20899" y="1776413"/>
            <a:ext cx="7175351" cy="1119187"/>
          </a:xfrm>
        </p:spPr>
        <p:txBody>
          <a:bodyPr/>
          <a:lstStyle/>
          <a:p>
            <a:pPr algn="ctr"/>
            <a:r>
              <a:rPr lang="en-US" dirty="0" smtClean="0"/>
              <a:t>Master Plan 2014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9" y="228600"/>
            <a:ext cx="83343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" y="4953000"/>
            <a:ext cx="83343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2476" y="2895600"/>
            <a:ext cx="655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Spotlighting the Master Plan Chapters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6038"/>
            <a:ext cx="9144000" cy="487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/>
              <a:t>Vision of a Sustainable Community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405688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8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Human impacts </a:t>
            </a:r>
            <a:r>
              <a:rPr lang="en-US" dirty="0"/>
              <a:t>from climate change, storm surge, ocean acidification, reduction of fisheries, loss of wetlands, accumulation of </a:t>
            </a:r>
            <a:r>
              <a:rPr lang="en-US" dirty="0" smtClean="0"/>
              <a:t>waste, and </a:t>
            </a:r>
            <a:r>
              <a:rPr lang="en-US" dirty="0"/>
              <a:t>loss of critical habitat for plants and animals.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Opportunities exist to </a:t>
            </a:r>
            <a:r>
              <a:rPr lang="en-US" dirty="0" smtClean="0"/>
              <a:t>incorporate sustainability and clean energy goals in order to strengthen </a:t>
            </a:r>
            <a:r>
              <a:rPr lang="en-US" dirty="0"/>
              <a:t>the local </a:t>
            </a:r>
            <a:r>
              <a:rPr lang="en-US" dirty="0" smtClean="0"/>
              <a:t>economy, enhance quality </a:t>
            </a:r>
            <a:r>
              <a:rPr lang="en-US" dirty="0"/>
              <a:t>of life for all City residents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Integrate energy and sustainability goals across city departments (and non-city entities)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849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Newburyport </a:t>
            </a:r>
            <a:r>
              <a:rPr lang="en-US" sz="2400" dirty="0"/>
              <a:t>signed U. S. Mayor’s Climate Protection Agreement (2005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EAC </a:t>
            </a:r>
            <a:r>
              <a:rPr lang="en-US" sz="2400" dirty="0"/>
              <a:t>established by City Council (</a:t>
            </a:r>
            <a:r>
              <a:rPr lang="en-US" sz="2400" dirty="0" smtClean="0"/>
              <a:t>2007) </a:t>
            </a:r>
            <a:r>
              <a:rPr lang="en-US" sz="2400" dirty="0"/>
              <a:t>to support reducing GHGs </a:t>
            </a:r>
          </a:p>
          <a:p>
            <a:pPr lvl="2" indent="-342900">
              <a:buFont typeface="Courier New"/>
              <a:buChar char="o"/>
            </a:pPr>
            <a:r>
              <a:rPr lang="en-US" dirty="0" smtClean="0"/>
              <a:t>Identifying </a:t>
            </a:r>
            <a:r>
              <a:rPr lang="en-US" dirty="0"/>
              <a:t>policies and cost savings around </a:t>
            </a:r>
            <a:r>
              <a:rPr lang="en-US" dirty="0" smtClean="0"/>
              <a:t>energy</a:t>
            </a:r>
            <a:endParaRPr lang="en-US" dirty="0"/>
          </a:p>
          <a:p>
            <a:r>
              <a:rPr lang="en-US" sz="2400" dirty="0" smtClean="0"/>
              <a:t>Installed </a:t>
            </a:r>
            <a:r>
              <a:rPr lang="en-US" sz="2400" dirty="0"/>
              <a:t>500kW solar PV on middle municipal buildings (</a:t>
            </a:r>
            <a:r>
              <a:rPr lang="en-US" sz="2400" dirty="0" smtClean="0"/>
              <a:t>2009)</a:t>
            </a:r>
          </a:p>
          <a:p>
            <a:r>
              <a:rPr lang="en-US" sz="2400" dirty="0" smtClean="0"/>
              <a:t>Green Communities Act designation (2010)</a:t>
            </a:r>
          </a:p>
          <a:p>
            <a:r>
              <a:rPr lang="en-US" sz="2400" dirty="0" smtClean="0"/>
              <a:t>20yr agreement for net metering 4.2MW of local Solar (2012)</a:t>
            </a:r>
            <a:endParaRPr lang="en-US" sz="2400" dirty="0"/>
          </a:p>
          <a:p>
            <a:r>
              <a:rPr lang="en-US" sz="2400" dirty="0" smtClean="0"/>
              <a:t>Solarize Newburyport( 2012) installed </a:t>
            </a:r>
            <a:r>
              <a:rPr lang="en-US" sz="2400" dirty="0"/>
              <a:t>over 400kw </a:t>
            </a:r>
            <a:r>
              <a:rPr lang="en-US" sz="2400" dirty="0" smtClean="0"/>
              <a:t>solar on </a:t>
            </a:r>
            <a:r>
              <a:rPr lang="en-US" sz="2400" dirty="0"/>
              <a:t>private </a:t>
            </a:r>
            <a:r>
              <a:rPr lang="en-US" sz="2400" dirty="0" smtClean="0"/>
              <a:t>property</a:t>
            </a:r>
          </a:p>
          <a:p>
            <a:r>
              <a:rPr lang="en-US" sz="2400" dirty="0" smtClean="0"/>
              <a:t>Clean Energy Strategies Grant and Planning (2013-2014)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Energy and Energy Efficiency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Goal ES-1: </a:t>
            </a:r>
            <a:r>
              <a:rPr lang="en-US" dirty="0"/>
              <a:t>Work toward becoming a net zero energy community and support local development of renewable energy and energy </a:t>
            </a:r>
            <a:r>
              <a:rPr lang="en-US" dirty="0" smtClean="0"/>
              <a:t>efficiency initiatives.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Energy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7517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Objective ES-1.1: Create a community-wide electricity aggregation and clean energy purchase program.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Objective ES-1.2: Produce energy from renewable </a:t>
            </a:r>
            <a:r>
              <a:rPr lang="en-US" dirty="0" smtClean="0"/>
              <a:t>resources.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Objective ES-1.3: Develop a “one-stop shop” for clean energy planning for the community and implement customer aggregation and third party financing programs for clean energy, including solar PV.</a:t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Objective ES-1.4: Procure solar to reduce municipal energy costs.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ES-</a:t>
            </a:r>
            <a:r>
              <a:rPr lang="en-US" dirty="0" smtClean="0"/>
              <a:t>1.5: </a:t>
            </a:r>
            <a:r>
              <a:rPr lang="en-US" dirty="0"/>
              <a:t>Launch grassroots energy efficiency (“EE”) outreach campaign.</a:t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Objective ES-</a:t>
            </a:r>
            <a:r>
              <a:rPr lang="en-US" dirty="0" smtClean="0"/>
              <a:t>1.6: </a:t>
            </a:r>
            <a:r>
              <a:rPr lang="en-US" dirty="0"/>
              <a:t>Educate </a:t>
            </a:r>
            <a:r>
              <a:rPr lang="en-US" dirty="0" smtClean="0"/>
              <a:t>those stakeholders </a:t>
            </a:r>
            <a:r>
              <a:rPr lang="en-US" dirty="0"/>
              <a:t>on energy savings benefits from tree shading to reduce building energy use and greenhouse gas emissions.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59347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427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961"/>
            <a:ext cx="8229600" cy="4525963"/>
          </a:xfrm>
        </p:spPr>
        <p:txBody>
          <a:bodyPr/>
          <a:lstStyle/>
          <a:p>
            <a:r>
              <a:rPr lang="en-US" b="1" dirty="0"/>
              <a:t>Goal ES-2: </a:t>
            </a:r>
            <a:r>
              <a:rPr lang="en-US" dirty="0"/>
              <a:t>Work toward net zero waste by: reducing solid and hazardous waste and toxic substances, increasing recycling, and organic waste diversion.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Objective ES-2.1: Reduce per capita waste generation</a:t>
            </a:r>
            <a:r>
              <a:rPr lang="en-US" dirty="0" smtClean="0"/>
              <a:t>.</a:t>
            </a:r>
          </a:p>
          <a:p>
            <a:r>
              <a:rPr lang="en-US" dirty="0"/>
              <a:t>Objective ES-2.2: Increase recycling</a:t>
            </a:r>
            <a:r>
              <a:rPr lang="en-US" dirty="0" smtClean="0"/>
              <a:t>.</a:t>
            </a:r>
          </a:p>
          <a:p>
            <a:r>
              <a:rPr lang="en-US" dirty="0"/>
              <a:t>Objective ES-2.3: Divert organics from the waste stream</a:t>
            </a:r>
            <a:r>
              <a:rPr lang="en-US" dirty="0" smtClean="0"/>
              <a:t>.</a:t>
            </a:r>
          </a:p>
          <a:p>
            <a:r>
              <a:rPr lang="en-US" dirty="0"/>
              <a:t>Objective ES-2.4: Greatly reduce litter and illegal dumping</a:t>
            </a:r>
            <a:r>
              <a:rPr lang="en-US" dirty="0" smtClean="0"/>
              <a:t>.</a:t>
            </a:r>
          </a:p>
          <a:p>
            <a:r>
              <a:rPr lang="en-US" dirty="0"/>
              <a:t>Objective ES-2.5: Reduce use of pesticides, herbicides and toxic chemicals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Goal </a:t>
            </a:r>
            <a:r>
              <a:rPr lang="en-US" b="1" dirty="0"/>
              <a:t>ES-3: </a:t>
            </a:r>
            <a:r>
              <a:rPr lang="en-US" dirty="0"/>
              <a:t>Protect and conserve the City’s water quality and supply. Integrate sustainability goals in water and sewer department planning.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ES-3.1: Protect the Artichoke Reservoir and other water supply </a:t>
            </a:r>
            <a:r>
              <a:rPr lang="en-US" dirty="0" smtClean="0"/>
              <a:t>sources.</a:t>
            </a:r>
          </a:p>
          <a:p>
            <a:r>
              <a:rPr lang="en-US" dirty="0"/>
              <a:t>Objective ES-3.2: Maximize water conservation and minimize water use and waste</a:t>
            </a:r>
            <a:r>
              <a:rPr lang="en-US" dirty="0" smtClean="0"/>
              <a:t>.</a:t>
            </a:r>
          </a:p>
          <a:p>
            <a:r>
              <a:rPr lang="en-US" dirty="0"/>
              <a:t>Objective ES-3.3: Manage rivers, streams, creeks, and ponds for high water quality and habitat.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113" y="5334000"/>
            <a:ext cx="7960311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Housing in Newburyport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676400"/>
            <a:ext cx="7772400" cy="347472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/>
              <a:t>Increase the variety of housing options</a:t>
            </a:r>
          </a:p>
          <a:p>
            <a:pPr lvl="0">
              <a:lnSpc>
                <a:spcPct val="150000"/>
              </a:lnSpc>
            </a:pPr>
            <a:r>
              <a:rPr lang="en-US" b="1" dirty="0" smtClean="0"/>
              <a:t>Achieve 10% affordability </a:t>
            </a:r>
          </a:p>
          <a:p>
            <a:pPr lvl="0">
              <a:lnSpc>
                <a:spcPct val="150000"/>
              </a:lnSpc>
            </a:pPr>
            <a:r>
              <a:rPr lang="en-US" b="1" dirty="0" smtClean="0"/>
              <a:t>Ensure that new residential development complements</a:t>
            </a:r>
          </a:p>
          <a:p>
            <a:pPr lvl="0">
              <a:lnSpc>
                <a:spcPct val="150000"/>
              </a:lnSpc>
            </a:pPr>
            <a:r>
              <a:rPr lang="en-US" b="1" dirty="0" smtClean="0"/>
              <a:t>Respect our natural and cultural resources as development occurs</a:t>
            </a:r>
          </a:p>
          <a:p>
            <a:pPr lvl="0">
              <a:lnSpc>
                <a:spcPct val="150000"/>
              </a:lnSpc>
            </a:pPr>
            <a:r>
              <a:rPr lang="en-US" b="1" dirty="0" smtClean="0"/>
              <a:t>Promote energy efficiency and conservation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2520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need to: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194" y="6400800"/>
            <a:ext cx="3352801" cy="365125"/>
          </a:xfrm>
        </p:spPr>
        <p:txBody>
          <a:bodyPr/>
          <a:lstStyle/>
          <a:p>
            <a:r>
              <a:rPr lang="en-US" sz="1000" dirty="0" smtClean="0"/>
              <a:t>Master Plan Community Meeting, May 28,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1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Goal </a:t>
            </a:r>
            <a:r>
              <a:rPr lang="en-US" b="1" dirty="0"/>
              <a:t>ES-4: </a:t>
            </a:r>
            <a:r>
              <a:rPr lang="en-US" dirty="0"/>
              <a:t>Increase and support local food production to begin to meet needs of residents.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Objective ES-4.1: Encourage use of vacant land, backyards, rooftops and schools for food production and community gardens and support Farmers’ Markets and CSAs.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Actions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Create database of neighborhood sustainable agricultural resources and consider supporting with tax reductions on sales or property taxes, or other tax incentives for businesses and homeowners growing food.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Consider a community service program where participants receive food in exchange for work on community agriculture.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Assist land trusts and actively seek funding to preserve agricultural land.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Modify city regulations to require edible garden space in all new development and amend zoning to support agricultural production.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Update city laws and regulations to allow for small-scale animal production.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Identify appropriate locations and promote bee keeping.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Support community gardens and encourage urban and surrounding farms.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Goal </a:t>
            </a:r>
            <a:r>
              <a:rPr lang="en-US" b="1" dirty="0"/>
              <a:t>ES-5: </a:t>
            </a:r>
            <a:r>
              <a:rPr lang="en-US" dirty="0"/>
              <a:t>Achieve and maintain </a:t>
            </a:r>
            <a:r>
              <a:rPr lang="en-US" dirty="0" smtClean="0"/>
              <a:t>clean air </a:t>
            </a:r>
            <a:r>
              <a:rPr lang="en-US" dirty="0"/>
              <a:t>quality for public health.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Objective </a:t>
            </a:r>
            <a:r>
              <a:rPr lang="en-US" sz="3200" dirty="0"/>
              <a:t>ES-5.1: Air quality exceeds federal and state standards on an on-going basis.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Publish on the City’s website (HD) reportable emissions from point sources in the City and from the </a:t>
            </a:r>
            <a:r>
              <a:rPr lang="en-US" dirty="0" smtClean="0"/>
              <a:t>Newburyport </a:t>
            </a:r>
            <a:r>
              <a:rPr lang="en-US" dirty="0"/>
              <a:t>air quality monitoring station.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Research effective policies to improve air quality and apply locally.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Develop policies to increase </a:t>
            </a:r>
            <a:r>
              <a:rPr lang="en-US" dirty="0" smtClean="0"/>
              <a:t>alternative or clean </a:t>
            </a:r>
            <a:r>
              <a:rPr lang="en-US" dirty="0"/>
              <a:t>fuel </a:t>
            </a:r>
            <a:r>
              <a:rPr lang="en-US" dirty="0" smtClean="0"/>
              <a:t>vehicles </a:t>
            </a:r>
            <a:r>
              <a:rPr lang="en-US" dirty="0"/>
              <a:t>in the City and decrease individual miles traveled.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Establish auto free zones.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Support expanded bike and pedestrian paths and interconnections.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Goal </a:t>
            </a:r>
            <a:r>
              <a:rPr lang="en-US" b="1" dirty="0"/>
              <a:t>ES-6: </a:t>
            </a:r>
            <a:r>
              <a:rPr lang="en-US" dirty="0"/>
              <a:t>Minimize habitat destruction and maximize habitat value to preserve biological diversity, protect natural systems and enhance quality of life.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Objective ES-6.1: Develop a “Significant Natural Resources Management Plan” integrated with an “Open Space and Recreation Management Plan” with the goal of maximizing habitat </a:t>
            </a:r>
            <a:r>
              <a:rPr lang="en-US" dirty="0" smtClean="0"/>
              <a:t>value.</a:t>
            </a:r>
          </a:p>
          <a:p>
            <a:r>
              <a:rPr lang="en-US" dirty="0"/>
              <a:t>Objective ES-6.2: Integrate sustainability goals, including biodiversity, watershed protection, and increased local food production, with land use and development planning and decisions</a:t>
            </a:r>
            <a:r>
              <a:rPr lang="en-US" dirty="0" smtClean="0"/>
              <a:t>.</a:t>
            </a:r>
          </a:p>
          <a:p>
            <a:r>
              <a:rPr lang="en-US" dirty="0"/>
              <a:t>Objective ES-6.3: Collect, organize, develop and utilize current and historic information on habitats and biodiversity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Goal </a:t>
            </a:r>
            <a:r>
              <a:rPr lang="en-US" b="1" dirty="0"/>
              <a:t>ES-7: </a:t>
            </a:r>
            <a:r>
              <a:rPr lang="en-US" dirty="0" smtClean="0"/>
              <a:t>Work with local, regional, state and federal partners to protect against and adapt to effects of climate change.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Resilience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Objective ES-7.1 Flood and storm surge mitigation </a:t>
            </a:r>
            <a:endParaRPr lang="en-US" dirty="0" smtClean="0"/>
          </a:p>
          <a:p>
            <a:r>
              <a:rPr lang="en-US" dirty="0"/>
              <a:t>Objective ES-7.2 Prepare for extreme weather including storm surge, high wind events, flooding, heat and </a:t>
            </a:r>
            <a:r>
              <a:rPr lang="en-US" dirty="0" smtClean="0"/>
              <a:t>drought</a:t>
            </a:r>
          </a:p>
          <a:p>
            <a:r>
              <a:rPr lang="en-US" dirty="0"/>
              <a:t>Objective ES-7.3 Educate public on climate change and urgency of CO2 reduction </a:t>
            </a:r>
            <a:endParaRPr lang="en-US" dirty="0" smtClean="0"/>
          </a:p>
          <a:p>
            <a:r>
              <a:rPr lang="en-US" dirty="0"/>
              <a:t>Objective ES-7.4 Create underground utility </a:t>
            </a:r>
            <a:r>
              <a:rPr lang="en-US" dirty="0" smtClean="0"/>
              <a:t>corridors including utility for </a:t>
            </a:r>
            <a:r>
              <a:rPr lang="en-US" dirty="0"/>
              <a:t>areas of city that have overhead utility poles 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32766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>
                    <a:tint val="75000"/>
                  </a:prstClr>
                </a:solidFill>
              </a:rPr>
              <a:t>Master Plan Community Meeting, May 28, 2014</a:t>
            </a:r>
            <a:endParaRPr lang="en-US" sz="10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334000"/>
            <a:ext cx="6512511" cy="1143000"/>
          </a:xfrm>
        </p:spPr>
        <p:txBody>
          <a:bodyPr/>
          <a:lstStyle/>
          <a:p>
            <a:r>
              <a:rPr lang="en-US" dirty="0" smtClean="0"/>
              <a:t>Public Comment</a:t>
            </a:r>
            <a:endParaRPr lang="en-US" dirty="0"/>
          </a:p>
        </p:txBody>
      </p:sp>
      <p:pic>
        <p:nvPicPr>
          <p:cNvPr id="9218" name="Picture 2" descr="https://www.globalreporting.org/SiteCollectionImages/Information%20Hub/Newsletter%20article%20images/Microphon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048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524000"/>
            <a:ext cx="2286000" cy="34747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/>
              <a:t>Comments?</a:t>
            </a:r>
          </a:p>
          <a:p>
            <a:pPr lvl="0">
              <a:lnSpc>
                <a:spcPct val="150000"/>
              </a:lnSpc>
            </a:pPr>
            <a:r>
              <a:rPr lang="en-US" b="1" dirty="0" smtClean="0"/>
              <a:t>Questions?</a:t>
            </a:r>
          </a:p>
          <a:p>
            <a:pPr lvl="0">
              <a:lnSpc>
                <a:spcPct val="150000"/>
              </a:lnSpc>
            </a:pPr>
            <a:r>
              <a:rPr lang="en-US" b="1" dirty="0" smtClean="0"/>
              <a:t>Suggestions?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838200"/>
            <a:ext cx="7162800" cy="5105400"/>
          </a:xfrm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Master Plan Update Project</a:t>
            </a:r>
          </a:p>
          <a:p>
            <a:r>
              <a:rPr lang="en-US" sz="2000" dirty="0">
                <a:solidFill>
                  <a:schemeClr val="tx1"/>
                </a:solidFill>
              </a:rPr>
              <a:t>Wednesday, June 11, 2014 at 6:30 p.m.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 the City Hall Auditorium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sz="2000" i="1" dirty="0" smtClean="0">
                <a:solidFill>
                  <a:schemeClr val="tx1"/>
                </a:solidFill>
              </a:rPr>
              <a:t>Spotlighting </a:t>
            </a:r>
            <a:r>
              <a:rPr lang="en-US" sz="2000" i="1" dirty="0">
                <a:solidFill>
                  <a:schemeClr val="tx1"/>
                </a:solidFill>
              </a:rPr>
              <a:t>the Master Plan Chapters: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Transportation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Cultural Resources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Public Facilities and Services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Please </a:t>
            </a:r>
            <a:r>
              <a:rPr lang="en-US" sz="1800" dirty="0">
                <a:solidFill>
                  <a:schemeClr val="tx1"/>
                </a:solidFill>
              </a:rPr>
              <a:t>join City officials, staff and volunteers as we continue to discuss specific chapters of the Master Plan.</a:t>
            </a:r>
          </a:p>
          <a:p>
            <a:r>
              <a:rPr lang="en-US" sz="1800" dirty="0">
                <a:solidFill>
                  <a:schemeClr val="tx1"/>
                </a:solidFill>
              </a:rPr>
              <a:t> 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This is your opportunity to be a part of the process, to influence change, and to collaborate with your friends and neighbors to create a comprehensive vision and plan for Newburyport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889" y="5867400"/>
            <a:ext cx="7122111" cy="914400"/>
          </a:xfrm>
        </p:spPr>
        <p:txBody>
          <a:bodyPr/>
          <a:lstStyle/>
          <a:p>
            <a:r>
              <a:rPr lang="en-US" dirty="0" smtClean="0">
                <a:effectLst/>
              </a:rPr>
              <a:t>Goal 1: Increase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88671"/>
            <a:ext cx="7772400" cy="3810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u="sng" dirty="0" smtClean="0"/>
              <a:t>Zoning Regulations </a:t>
            </a:r>
            <a:r>
              <a:rPr lang="en-US" sz="1700" dirty="0" smtClean="0"/>
              <a:t>– modify to allow a variety of housing types by-right within certain districts or geographic areas of the City.</a:t>
            </a:r>
          </a:p>
          <a:p>
            <a:pPr>
              <a:lnSpc>
                <a:spcPct val="160000"/>
              </a:lnSpc>
            </a:pPr>
            <a:r>
              <a:rPr lang="en-US" u="sng" dirty="0" smtClean="0"/>
              <a:t>Creative Housing Development </a:t>
            </a:r>
            <a:r>
              <a:rPr lang="en-US" sz="1700" dirty="0" smtClean="0"/>
              <a:t>– Promote creative ways to address the needs of the entire community such as accessory apartments, live/work options, accessible apartments for disabled individuals.</a:t>
            </a:r>
          </a:p>
          <a:p>
            <a:pPr>
              <a:lnSpc>
                <a:spcPct val="160000"/>
              </a:lnSpc>
            </a:pPr>
            <a:r>
              <a:rPr lang="en-US" u="sng" dirty="0" smtClean="0"/>
              <a:t>Mixed-Use Developments </a:t>
            </a:r>
            <a:r>
              <a:rPr lang="en-US" sz="1700" dirty="0" smtClean="0"/>
              <a:t>– Support the business community while meeting the City’s housing goals through Smart Growth developments and the relaxing of dimensional regulations.</a:t>
            </a:r>
            <a:endParaRPr lang="en-US" sz="17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92875"/>
            <a:ext cx="3352801" cy="365125"/>
          </a:xfrm>
        </p:spPr>
        <p:txBody>
          <a:bodyPr/>
          <a:lstStyle/>
          <a:p>
            <a:r>
              <a:rPr lang="en-US" sz="1000" dirty="0" smtClean="0"/>
              <a:t>Master Plan Community Meeting, May 28, 2014</a:t>
            </a:r>
            <a:endParaRPr lang="en-US" sz="1000" dirty="0"/>
          </a:p>
        </p:txBody>
      </p:sp>
      <p:pic>
        <p:nvPicPr>
          <p:cNvPr id="1030" name="Picture 6" descr="http://www.elementfunding.com/xSites/Mortgage/elementfunding/Content/UploadedFiles/Residential-Area-Skyline-for-element_croppped%20for%20web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1638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7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14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560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5257800"/>
            <a:ext cx="7162800" cy="12666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3200400"/>
            <a:ext cx="3803903" cy="1706881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1800" dirty="0" smtClean="0"/>
              <a:t>Andy R. Port, AICP</a:t>
            </a:r>
          </a:p>
          <a:p>
            <a:pPr marL="45720" indent="0" algn="ctr">
              <a:buNone/>
            </a:pPr>
            <a:r>
              <a:rPr lang="en-US" sz="1800" dirty="0" smtClean="0"/>
              <a:t>Director of Planning</a:t>
            </a:r>
          </a:p>
          <a:p>
            <a:pPr marL="45720" indent="0" algn="ctr">
              <a:buNone/>
            </a:pPr>
            <a:r>
              <a:rPr lang="en-US" sz="1800" u="sng" dirty="0" smtClean="0">
                <a:solidFill>
                  <a:srgbClr val="0070C0"/>
                </a:solidFill>
              </a:rPr>
              <a:t>aport@cityofnewburyport.com</a:t>
            </a:r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3200400"/>
            <a:ext cx="3889248" cy="140208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1800" dirty="0" smtClean="0"/>
              <a:t>Kate Newhall-Smith</a:t>
            </a:r>
          </a:p>
          <a:p>
            <a:pPr marL="45720" indent="0" algn="ctr">
              <a:buNone/>
            </a:pPr>
            <a:r>
              <a:rPr lang="en-US" sz="1800" dirty="0" smtClean="0"/>
              <a:t>Staff Planner</a:t>
            </a:r>
          </a:p>
          <a:p>
            <a:pPr marL="45720" indent="0" algn="ctr">
              <a:buNone/>
            </a:pPr>
            <a:r>
              <a:rPr lang="en-US" sz="1800" u="sng" dirty="0" smtClean="0">
                <a:solidFill>
                  <a:srgbClr val="0070C0"/>
                </a:solidFill>
              </a:rPr>
              <a:t>ksmith@cityofnewburyport.com</a:t>
            </a:r>
          </a:p>
          <a:p>
            <a:pPr marL="45720" indent="0" algn="ctr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048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Visit </a:t>
            </a:r>
          </a:p>
          <a:p>
            <a:pPr algn="ctr"/>
            <a:r>
              <a:rPr lang="en-US" u="sng" dirty="0">
                <a:solidFill>
                  <a:srgbClr val="0070C0"/>
                </a:solidFill>
              </a:rPr>
              <a:t>http://</a:t>
            </a:r>
            <a:r>
              <a:rPr lang="en-US" u="sng" dirty="0" smtClean="0">
                <a:solidFill>
                  <a:srgbClr val="0070C0"/>
                </a:solidFill>
              </a:rPr>
              <a:t>www.cityofnewburyport.com/master-plan-steering-committee  </a:t>
            </a:r>
          </a:p>
          <a:p>
            <a:pPr algn="ctr"/>
            <a:r>
              <a:rPr lang="en-US" dirty="0" smtClean="0"/>
              <a:t>for more information, including: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link to the 2001 Master Plan</a:t>
            </a:r>
          </a:p>
          <a:p>
            <a:pPr algn="ctr"/>
            <a:r>
              <a:rPr lang="en-US" dirty="0" smtClean="0"/>
              <a:t>Project Schedules</a:t>
            </a:r>
          </a:p>
          <a:p>
            <a:pPr algn="ctr"/>
            <a:r>
              <a:rPr lang="en-US" dirty="0" smtClean="0"/>
              <a:t>Meeting Agendas and Notes</a:t>
            </a:r>
          </a:p>
          <a:p>
            <a:pPr algn="ctr"/>
            <a:r>
              <a:rPr lang="en-US" dirty="0" smtClean="0"/>
              <a:t>Presentations</a:t>
            </a:r>
          </a:p>
          <a:p>
            <a:pPr algn="ctr"/>
            <a:r>
              <a:rPr lang="en-US" dirty="0" smtClean="0"/>
              <a:t>Committee Lists and Contact Information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Plan Community Meeting, May 28,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907023"/>
            <a:ext cx="6512511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Goal 2: Affordability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36" y="228600"/>
            <a:ext cx="6989064" cy="51054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u="sng" dirty="0" smtClean="0"/>
              <a:t>Revise Zoning Regulations </a:t>
            </a:r>
            <a:r>
              <a:rPr lang="en-US" sz="1700" dirty="0" smtClean="0"/>
              <a:t>– Allow for the creation of affordable units through incentives, modifications to current regulations and adopting Inclusionary Zoning</a:t>
            </a:r>
          </a:p>
          <a:p>
            <a:pPr>
              <a:lnSpc>
                <a:spcPct val="160000"/>
              </a:lnSpc>
            </a:pPr>
            <a:r>
              <a:rPr lang="en-US" u="sng" dirty="0" smtClean="0"/>
              <a:t>Encourage Deed-Restricted Rental Units </a:t>
            </a:r>
            <a:r>
              <a:rPr lang="en-US" sz="1700" dirty="0" smtClean="0"/>
              <a:t>– Density bonuses, dimensional relief, partnerships with local organizations and the selling of surplus public land</a:t>
            </a:r>
          </a:p>
          <a:p>
            <a:pPr>
              <a:lnSpc>
                <a:spcPct val="160000"/>
              </a:lnSpc>
            </a:pPr>
            <a:r>
              <a:rPr lang="en-US" u="sng" dirty="0" smtClean="0"/>
              <a:t>Fund the Affordable Housing Trust </a:t>
            </a:r>
            <a:r>
              <a:rPr lang="en-US" sz="1700" dirty="0" smtClean="0"/>
              <a:t>– Ensure “local match” funding, create partnerships, support existing programs and allow for creation of new ones</a:t>
            </a:r>
          </a:p>
          <a:p>
            <a:pPr>
              <a:lnSpc>
                <a:spcPct val="160000"/>
              </a:lnSpc>
            </a:pPr>
            <a:r>
              <a:rPr lang="en-US" u="sng" dirty="0" smtClean="0"/>
              <a:t>End Homelessness </a:t>
            </a:r>
            <a:r>
              <a:rPr lang="en-US" sz="1700" dirty="0" smtClean="0"/>
              <a:t>– Increase supply of supportive housing, explore SRO housing, educate the community</a:t>
            </a:r>
            <a:endParaRPr lang="en-US" sz="17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352801" cy="365125"/>
          </a:xfrm>
        </p:spPr>
        <p:txBody>
          <a:bodyPr/>
          <a:lstStyle/>
          <a:p>
            <a:r>
              <a:rPr lang="en-US" sz="1000" dirty="0" smtClean="0"/>
              <a:t>Master Plan Community Meeting, May 28, 2014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04" y="1993393"/>
            <a:ext cx="2086620" cy="1969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4" y="88393"/>
            <a:ext cx="208662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04" y="3962400"/>
            <a:ext cx="2086620" cy="1984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686800" cy="1143000"/>
          </a:xfrm>
        </p:spPr>
        <p:txBody>
          <a:bodyPr/>
          <a:lstStyle/>
          <a:p>
            <a:r>
              <a:rPr lang="en-US" sz="3900" dirty="0" smtClean="0">
                <a:effectLst/>
              </a:rPr>
              <a:t>Goal 3: Development Complements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6727" y="2590800"/>
            <a:ext cx="8153400" cy="2819400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u="sng" dirty="0" smtClean="0"/>
              <a:t>Preserve Neighborhoods’ Historic Character </a:t>
            </a:r>
            <a:r>
              <a:rPr lang="en-US" sz="1700" dirty="0" smtClean="0"/>
              <a:t>– Determine characteristics that make each neighborhood historically significant, create an inventory of these characteristics</a:t>
            </a:r>
          </a:p>
          <a:p>
            <a:pPr>
              <a:lnSpc>
                <a:spcPct val="160000"/>
              </a:lnSpc>
            </a:pPr>
            <a:r>
              <a:rPr lang="en-US" u="sng" dirty="0" smtClean="0"/>
              <a:t>Design Review of Residential Development </a:t>
            </a:r>
            <a:r>
              <a:rPr lang="en-US" sz="1700" dirty="0" smtClean="0"/>
              <a:t>– Establish guidelines to allow for development and redevelopment that respects the surrounding properties and neighborhood as a whole.</a:t>
            </a:r>
            <a:endParaRPr lang="en-US" sz="1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3352801" cy="365125"/>
          </a:xfrm>
        </p:spPr>
        <p:txBody>
          <a:bodyPr/>
          <a:lstStyle/>
          <a:p>
            <a:r>
              <a:rPr lang="en-US" sz="1000" dirty="0" smtClean="0"/>
              <a:t>Master Plan Community Meeting, May 28, 2014</a:t>
            </a:r>
            <a:endParaRPr lang="en-US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608815" cy="222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590800" cy="222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2590800" cy="222436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410200"/>
            <a:ext cx="6705600" cy="1143000"/>
          </a:xfrm>
          <a:ln>
            <a:noFill/>
          </a:ln>
        </p:spPr>
        <p:txBody>
          <a:bodyPr/>
          <a:lstStyle/>
          <a:p>
            <a:r>
              <a:rPr lang="en-US" sz="4400" dirty="0" smtClean="0">
                <a:effectLst/>
              </a:rPr>
              <a:t>Goal 4: Respect our </a:t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>Resources</a:t>
            </a:r>
            <a:endParaRPr lang="en-US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800" y="533400"/>
            <a:ext cx="7315200" cy="45720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u="sng" dirty="0" smtClean="0"/>
              <a:t>Protect Open Spaces </a:t>
            </a:r>
            <a:r>
              <a:rPr lang="en-US" sz="1700" dirty="0" smtClean="0"/>
              <a:t>– Cluster zoning for new subdivisions, inter-departmental communication to further open space goals/priorities, update subdivision rules and regulations </a:t>
            </a:r>
          </a:p>
          <a:p>
            <a:pPr lvl="0">
              <a:lnSpc>
                <a:spcPct val="150000"/>
              </a:lnSpc>
            </a:pPr>
            <a:r>
              <a:rPr lang="en-US" u="sng" dirty="0" smtClean="0"/>
              <a:t>Promote Efficient and Safe </a:t>
            </a:r>
            <a:r>
              <a:rPr lang="en-US" u="sng" dirty="0"/>
              <a:t>V</a:t>
            </a:r>
            <a:r>
              <a:rPr lang="en-US" u="sng" dirty="0" smtClean="0"/>
              <a:t>ehicular and Pedestrian Movement </a:t>
            </a:r>
            <a:r>
              <a:rPr lang="en-US" sz="1700" dirty="0" smtClean="0"/>
              <a:t>– create connecting streets (vs dead-ends and cul-de-sacs), carefully consider requests to waive sidewalk requirements</a:t>
            </a:r>
          </a:p>
          <a:p>
            <a:pPr lvl="0">
              <a:lnSpc>
                <a:spcPct val="150000"/>
              </a:lnSpc>
            </a:pPr>
            <a:r>
              <a:rPr lang="en-US" u="sng" dirty="0" smtClean="0"/>
              <a:t>Evaluate Adequacy of City Infrastructure and Public Services </a:t>
            </a:r>
            <a:r>
              <a:rPr lang="en-US" sz="1700" dirty="0" smtClean="0"/>
              <a:t>– examine current capacity of City utilities, determine future capacity, conduct build-out analysis, determine growth impacts on budget, school system and provision of City resources.</a:t>
            </a: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352801" cy="365125"/>
          </a:xfrm>
        </p:spPr>
        <p:txBody>
          <a:bodyPr/>
          <a:lstStyle/>
          <a:p>
            <a:r>
              <a:rPr lang="en-US" sz="1000" dirty="0" smtClean="0"/>
              <a:t>Master Plan Community Meeting, May 28, 2014</a:t>
            </a:r>
            <a:endParaRPr lang="en-US" sz="1000" dirty="0"/>
          </a:p>
        </p:txBody>
      </p:sp>
      <p:pic>
        <p:nvPicPr>
          <p:cNvPr id="5" name="Picture 2" descr="CompleteStree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362200"/>
            <a:ext cx="1828801" cy="18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1828800" cy="1799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23232"/>
            <a:ext cx="1828801" cy="1723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7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5520990"/>
            <a:ext cx="7620000" cy="1143000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Goal 5: Energy Efficiency and Conservation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6998" y="178837"/>
            <a:ext cx="7431833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u="sng" dirty="0" smtClean="0"/>
              <a:t>Utilize Sustainable Design Techniques </a:t>
            </a:r>
            <a:r>
              <a:rPr lang="en-US" sz="1700" dirty="0" smtClean="0"/>
              <a:t>– Incorporation of LID techniques, explore using gray water systems, implement high standards for weatherization through the Building Code, require “</a:t>
            </a:r>
            <a:r>
              <a:rPr lang="en-US" sz="1700" dirty="0" err="1" smtClean="0"/>
              <a:t>McMansions</a:t>
            </a:r>
            <a:r>
              <a:rPr lang="en-US" sz="1700" dirty="0" smtClean="0"/>
              <a:t>” to be LEED certified and/or to offset energy consumption</a:t>
            </a:r>
          </a:p>
          <a:p>
            <a:pPr>
              <a:lnSpc>
                <a:spcPct val="160000"/>
              </a:lnSpc>
            </a:pPr>
            <a:r>
              <a:rPr lang="en-US" u="sng" dirty="0" smtClean="0"/>
              <a:t>Community Education </a:t>
            </a:r>
            <a:r>
              <a:rPr lang="en-US" sz="1700" dirty="0" smtClean="0"/>
              <a:t>– Promote various financing options to incorporate energy conservation and generation efforts for residential properties</a:t>
            </a:r>
          </a:p>
          <a:p>
            <a:pPr>
              <a:lnSpc>
                <a:spcPct val="160000"/>
              </a:lnSpc>
            </a:pPr>
            <a:r>
              <a:rPr lang="en-US" u="sng" dirty="0" smtClean="0"/>
              <a:t>Allow Renewable Energy Generation </a:t>
            </a:r>
            <a:r>
              <a:rPr lang="en-US" sz="1700" dirty="0" smtClean="0"/>
              <a:t>– Relax zoning regulations for residential incorporation of renewable energy, create minor review process for design and installation of systems, collaborate with financial institutions for incentive programs</a:t>
            </a:r>
            <a:endParaRPr lang="en-US" sz="17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143000" y="3352800"/>
            <a:ext cx="3346704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12" y="6492875"/>
            <a:ext cx="3352801" cy="365125"/>
          </a:xfrm>
        </p:spPr>
        <p:txBody>
          <a:bodyPr/>
          <a:lstStyle/>
          <a:p>
            <a:r>
              <a:rPr lang="en-US" sz="1000" dirty="0" smtClean="0"/>
              <a:t>Master Plan Community Meeting, May 28, 2014</a:t>
            </a:r>
            <a:endParaRPr lang="en-US" sz="1000" dirty="0"/>
          </a:p>
        </p:txBody>
      </p:sp>
      <p:pic>
        <p:nvPicPr>
          <p:cNvPr id="7" name="Picture 4" descr="http://www.rls2000.com/testwordpress/wp-content/uploads/2012/08/solar-wind-300x27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226906"/>
            <a:ext cx="1600200" cy="18520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t3.gstatic.com/images?q=tbn:ANd9GcQfotTuUCsUATX2TxM3NsGJWx0etFqz34BWx1x082Wmi-C7V_XnMUwcn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07" y="228600"/>
            <a:ext cx="1562100" cy="18438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t2.gstatic.com/images?q=tbn:ANd9GcSEQOdTD8OKKkJo2m0_19zGPkHvQDq1BkrQoi279dcynW_QRTZXpOYRs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05" y="4267200"/>
            <a:ext cx="1005840" cy="1295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t2.gstatic.com/images?q=tbn:ANd9GcRa-FfDHhS_TIMxRYz6Rrtpna-rP81McqCuWwqdrV1H_HYRKSaKX8VPaO4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-497" r="8721" b="497"/>
          <a:stretch/>
        </p:blipFill>
        <p:spPr bwMode="auto">
          <a:xfrm>
            <a:off x="6942287" y="4648200"/>
            <a:ext cx="1005840" cy="914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780"/>
            <a:ext cx="7772400" cy="6962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Master Plan 2014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5889"/>
            <a:ext cx="6400800" cy="15184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Energy and Sustainability </a:t>
            </a:r>
          </a:p>
          <a:p>
            <a:r>
              <a:rPr lang="en-US" dirty="0" smtClean="0"/>
              <a:t>Subcommittee Report</a:t>
            </a:r>
          </a:p>
          <a:p>
            <a:r>
              <a:rPr lang="en-US" dirty="0" smtClean="0"/>
              <a:t>May 28, 2014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541090" y="864065"/>
            <a:ext cx="8229600" cy="379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0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6038"/>
            <a:ext cx="9144000" cy="487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/>
              <a:t>What is sustainability?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04800" y="951021"/>
            <a:ext cx="8534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457200"/>
            <a:r>
              <a:rPr lang="en-US" sz="2800" b="1" dirty="0">
                <a:solidFill>
                  <a:prstClr val="white"/>
                </a:solidFill>
              </a:rPr>
              <a:t>The traditional definition of sustainability calls for policies and strategies that ensure we are </a:t>
            </a:r>
            <a:r>
              <a:rPr lang="en-US" sz="2800" b="1" i="1" dirty="0">
                <a:solidFill>
                  <a:prstClr val="white"/>
                </a:solidFill>
              </a:rPr>
              <a:t>“meeting society’s present needs without compromising the ability of future generations to meet their own needs</a:t>
            </a:r>
            <a:r>
              <a:rPr lang="en-US" sz="2800" b="1" i="1" dirty="0" smtClean="0">
                <a:solidFill>
                  <a:prstClr val="white"/>
                </a:solidFill>
              </a:rPr>
              <a:t>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981513" y="3548543"/>
            <a:ext cx="72061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solidFill>
                  <a:prstClr val="white"/>
                </a:solidFill>
              </a:rPr>
              <a:t>To be sustainable, a city must have clean energy sources, sufficient clean water, clean air, sufficient food, biological diversity to support natural systems, and safe disposal or reuse of its wastes</a:t>
            </a:r>
          </a:p>
        </p:txBody>
      </p:sp>
    </p:spTree>
    <p:extLst>
      <p:ext uri="{BB962C8B-B14F-4D97-AF65-F5344CB8AC3E}">
        <p14:creationId xmlns:p14="http://schemas.microsoft.com/office/powerpoint/2010/main" val="30511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811</TotalTime>
  <Words>1585</Words>
  <Application>Microsoft Office PowerPoint</Application>
  <PresentationFormat>On-screen Show (4:3)</PresentationFormat>
  <Paragraphs>182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Slipstream</vt:lpstr>
      <vt:lpstr>Office Theme</vt:lpstr>
      <vt:lpstr>1_Office Theme</vt:lpstr>
      <vt:lpstr>Master Plan 2014 </vt:lpstr>
      <vt:lpstr>Housing in Newburyport</vt:lpstr>
      <vt:lpstr>Goal 1: Increase Variety</vt:lpstr>
      <vt:lpstr>Goal 2: Affordability</vt:lpstr>
      <vt:lpstr>Goal 3: Development Complements</vt:lpstr>
      <vt:lpstr>Goal 4: Respect our  Resources</vt:lpstr>
      <vt:lpstr>Goal 5: Energy Efficiency and Conservation</vt:lpstr>
      <vt:lpstr>Master Plan 2014 </vt:lpstr>
      <vt:lpstr>What is sustainability?</vt:lpstr>
      <vt:lpstr>Vision of a Sustainable Community</vt:lpstr>
      <vt:lpstr>Challenges and Opportunities</vt:lpstr>
      <vt:lpstr>Energy</vt:lpstr>
      <vt:lpstr>Clean Energy and Energy Efficiency</vt:lpstr>
      <vt:lpstr>Clean Energy Objectives</vt:lpstr>
      <vt:lpstr>Energy Efficiency Objectives</vt:lpstr>
      <vt:lpstr>Waste</vt:lpstr>
      <vt:lpstr>Waste Objectives</vt:lpstr>
      <vt:lpstr>Water</vt:lpstr>
      <vt:lpstr>Water Objectives</vt:lpstr>
      <vt:lpstr>Food</vt:lpstr>
      <vt:lpstr>Objective ES-4.1: Encourage use of vacant land, backyards, rooftops and schools for food production and community gardens and support Farmers’ Markets and CSAs. </vt:lpstr>
      <vt:lpstr>Air</vt:lpstr>
      <vt:lpstr> Objective ES-5.1: Air quality exceeds federal and state standards on an on-going basis. </vt:lpstr>
      <vt:lpstr>Biodiversity</vt:lpstr>
      <vt:lpstr>Biodiversity Objectives</vt:lpstr>
      <vt:lpstr>Environmental Resilience</vt:lpstr>
      <vt:lpstr>Environmental Resilience Objectives</vt:lpstr>
      <vt:lpstr>Public Comment</vt:lpstr>
      <vt:lpstr>PowerPoint Presentation</vt:lpstr>
      <vt:lpstr>Questions or Comments?</vt:lpstr>
    </vt:vector>
  </TitlesOfParts>
  <Company>City of Newburyport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Plan 2014</dc:title>
  <dc:creator>Lise Reid</dc:creator>
  <cp:lastModifiedBy>Dianne Eppa</cp:lastModifiedBy>
  <cp:revision>106</cp:revision>
  <dcterms:created xsi:type="dcterms:W3CDTF">2014-05-07T21:21:55Z</dcterms:created>
  <dcterms:modified xsi:type="dcterms:W3CDTF">2014-05-28T15:31:10Z</dcterms:modified>
</cp:coreProperties>
</file>