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94" r:id="rId2"/>
    <p:sldId id="295" r:id="rId3"/>
    <p:sldId id="296" r:id="rId4"/>
    <p:sldId id="297" r:id="rId5"/>
    <p:sldId id="298" r:id="rId6"/>
    <p:sldId id="299" r:id="rId7"/>
    <p:sldId id="300" r:id="rId8"/>
    <p:sldId id="301" r:id="rId9"/>
    <p:sldId id="302" r:id="rId10"/>
    <p:sldId id="303" r:id="rId11"/>
    <p:sldId id="304" r:id="rId12"/>
    <p:sldId id="305" r:id="rId13"/>
    <p:sldId id="306" r:id="rId14"/>
    <p:sldId id="307" r:id="rId15"/>
    <p:sldId id="308" r:id="rId16"/>
    <p:sldId id="309" r:id="rId17"/>
    <p:sldId id="256" r:id="rId18"/>
    <p:sldId id="290" r:id="rId19"/>
    <p:sldId id="291" r:id="rId20"/>
    <p:sldId id="292" r:id="rId21"/>
    <p:sldId id="293" r:id="rId22"/>
    <p:sldId id="272" r:id="rId23"/>
    <p:sldId id="273" r:id="rId24"/>
    <p:sldId id="276" r:id="rId25"/>
    <p:sldId id="288" r:id="rId26"/>
    <p:sldId id="277" r:id="rId27"/>
    <p:sldId id="280" r:id="rId28"/>
    <p:sldId id="279" r:id="rId29"/>
    <p:sldId id="281" r:id="rId30"/>
    <p:sldId id="282" r:id="rId31"/>
    <p:sldId id="283" r:id="rId32"/>
    <p:sldId id="284" r:id="rId33"/>
    <p:sldId id="278" r:id="rId34"/>
    <p:sldId id="285" r:id="rId35"/>
    <p:sldId id="275" r:id="rId36"/>
    <p:sldId id="289" r:id="rId37"/>
    <p:sldId id="287" r:id="rId38"/>
    <p:sldId id="286"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8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pPr/>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5/14/2014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5/14/2014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5/14/2014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5/14/2014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5/14/2014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5/14/2014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5/14/2014</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google.com/url?sa=i&amp;rct=j&amp;q=&amp;esrc=s&amp;frm=1&amp;source=images&amp;cd=&amp;cad=rja&amp;uact=8&amp;docid=p6YHO7xJssOvFM&amp;tbnid=l4xHYds_QnxIrM:&amp;ved=0CAUQjRw&amp;url=http://ep-us.dvmersen.com/contact/driving-directions/&amp;ei=_eNzU6mVDpKAqgag2oKoDA&amp;psig=AFQjCNExVI5H843dRRguQT3vamVuNGw-0w&amp;ust=1400190316662079"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473794" y="4724401"/>
            <a:ext cx="5689005" cy="1210264"/>
          </a:xfrm>
        </p:spPr>
        <p:txBody>
          <a:bodyPr>
            <a:noAutofit/>
          </a:bodyPr>
          <a:lstStyle/>
          <a:p>
            <a:r>
              <a:rPr lang="en-US" sz="2800" dirty="0" smtClean="0"/>
              <a:t>Natural Resources, </a:t>
            </a:r>
          </a:p>
          <a:p>
            <a:r>
              <a:rPr lang="en-US" sz="2800" dirty="0" smtClean="0"/>
              <a:t>Open Space and Recreation</a:t>
            </a:r>
            <a:endParaRPr lang="en-US" sz="2800" dirty="0"/>
          </a:p>
        </p:txBody>
      </p:sp>
      <p:sp>
        <p:nvSpPr>
          <p:cNvPr id="3" name="Title 2"/>
          <p:cNvSpPr>
            <a:spLocks noGrp="1"/>
          </p:cNvSpPr>
          <p:nvPr>
            <p:ph type="ctrTitle"/>
          </p:nvPr>
        </p:nvSpPr>
        <p:spPr>
          <a:xfrm>
            <a:off x="817581" y="3464633"/>
            <a:ext cx="7175351" cy="1793167"/>
          </a:xfrm>
        </p:spPr>
        <p:txBody>
          <a:bodyPr/>
          <a:lstStyle/>
          <a:p>
            <a:r>
              <a:rPr lang="en-US" dirty="0" smtClean="0"/>
              <a:t>Master Plan 2014</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449873"/>
            <a:ext cx="3768969" cy="2826727"/>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943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10200"/>
            <a:ext cx="6512511" cy="1143000"/>
          </a:xfrm>
        </p:spPr>
        <p:txBody>
          <a:bodyPr/>
          <a:lstStyle/>
          <a:p>
            <a:r>
              <a:rPr lang="en-US" dirty="0">
                <a:effectLst/>
              </a:rPr>
              <a:t>Objective </a:t>
            </a:r>
            <a:r>
              <a:rPr lang="en-US" dirty="0" smtClean="0">
                <a:effectLst/>
              </a:rPr>
              <a:t>3.1</a:t>
            </a:r>
            <a:endParaRPr lang="en-US" dirty="0"/>
          </a:p>
        </p:txBody>
      </p:sp>
      <p:sp>
        <p:nvSpPr>
          <p:cNvPr id="3" name="Content Placeholder 2"/>
          <p:cNvSpPr>
            <a:spLocks noGrp="1"/>
          </p:cNvSpPr>
          <p:nvPr>
            <p:ph sz="quarter" idx="13"/>
          </p:nvPr>
        </p:nvSpPr>
        <p:spPr>
          <a:xfrm>
            <a:off x="533400" y="480058"/>
            <a:ext cx="3956303" cy="4221481"/>
          </a:xfrm>
        </p:spPr>
        <p:txBody>
          <a:bodyPr>
            <a:normAutofit/>
          </a:bodyPr>
          <a:lstStyle/>
          <a:p>
            <a:pPr>
              <a:lnSpc>
                <a:spcPct val="160000"/>
              </a:lnSpc>
            </a:pPr>
            <a:r>
              <a:rPr lang="en-US" dirty="0"/>
              <a:t>Improve public awareness of, public access to, and use of the City’s open space and recreation areas</a:t>
            </a:r>
          </a:p>
        </p:txBody>
      </p:sp>
      <p:sp>
        <p:nvSpPr>
          <p:cNvPr id="4" name="Content Placeholder 3"/>
          <p:cNvSpPr>
            <a:spLocks noGrp="1"/>
          </p:cNvSpPr>
          <p:nvPr>
            <p:ph sz="quarter" idx="14"/>
          </p:nvPr>
        </p:nvSpPr>
        <p:spPr>
          <a:xfrm>
            <a:off x="4645152" y="457200"/>
            <a:ext cx="3508248" cy="5181600"/>
          </a:xfrm>
        </p:spPr>
        <p:txBody>
          <a:bodyPr>
            <a:noAutofit/>
          </a:bodyPr>
          <a:lstStyle/>
          <a:p>
            <a:r>
              <a:rPr lang="en-US" sz="1200" dirty="0" smtClean="0"/>
              <a:t>Action -</a:t>
            </a:r>
            <a:r>
              <a:rPr lang="en-US" sz="1200" dirty="0"/>
              <a:t>3.1:4 –Create a guide for recreation areas and paths and including</a:t>
            </a:r>
            <a:r>
              <a:rPr lang="en-US" sz="1200" dirty="0" smtClean="0"/>
              <a:t> </a:t>
            </a:r>
            <a:r>
              <a:rPr lang="en-US" sz="1200" dirty="0"/>
              <a:t>profiles of the historic farms of Newburyport.</a:t>
            </a:r>
          </a:p>
          <a:p>
            <a:r>
              <a:rPr lang="en-US" sz="1200" dirty="0"/>
              <a:t>Action </a:t>
            </a:r>
            <a:r>
              <a:rPr lang="en-US" sz="1200" dirty="0" smtClean="0"/>
              <a:t>-</a:t>
            </a:r>
            <a:r>
              <a:rPr lang="en-US" sz="1200" dirty="0"/>
              <a:t>3.1:5 –</a:t>
            </a:r>
            <a:r>
              <a:rPr lang="en-US" sz="1200" dirty="0">
                <a:solidFill>
                  <a:schemeClr val="accent6">
                    <a:lumMod val="75000"/>
                  </a:schemeClr>
                </a:solidFill>
              </a:rPr>
              <a:t>Explore additional locations for interpretive panels and other signage at historic and natural sites in public open space and recreation areas.</a:t>
            </a:r>
          </a:p>
          <a:p>
            <a:r>
              <a:rPr lang="en-US" sz="1200" dirty="0"/>
              <a:t>Action </a:t>
            </a:r>
            <a:r>
              <a:rPr lang="en-US" sz="1200" dirty="0" smtClean="0"/>
              <a:t>-</a:t>
            </a:r>
            <a:r>
              <a:rPr lang="en-US" sz="1200" dirty="0"/>
              <a:t>3.1:6 – Identify additional locations for adding “ways to the water” markers as recommended in the Strategic Waterfront Plan.</a:t>
            </a:r>
          </a:p>
          <a:p>
            <a:r>
              <a:rPr lang="en-US" sz="1200" dirty="0"/>
              <a:t>Action </a:t>
            </a:r>
            <a:r>
              <a:rPr lang="en-US" sz="1200" dirty="0" smtClean="0"/>
              <a:t>-</a:t>
            </a:r>
            <a:r>
              <a:rPr lang="en-US" sz="1200" dirty="0"/>
              <a:t>3.1:7 – Regularly assess and provide for recreation needs and interests of residents of all ages, incomes, and abilities and adapt recreational and cultural activity offerings to address evolving needs including formal and informal, active and passive recreation in our parks and open spaces</a:t>
            </a:r>
            <a:r>
              <a:rPr lang="en-US" sz="1400" dirty="0" smtClean="0"/>
              <a:t>.</a:t>
            </a:r>
          </a:p>
          <a:p>
            <a:r>
              <a:rPr lang="en-US" sz="1200" dirty="0"/>
              <a:t>Action </a:t>
            </a:r>
            <a:r>
              <a:rPr lang="en-US" sz="1200" dirty="0" smtClean="0"/>
              <a:t>-3.1:8 </a:t>
            </a:r>
            <a:r>
              <a:rPr lang="en-US" sz="1200" dirty="0"/>
              <a:t>– Preserve and enhance public access to and enjoyment of the Central Waterfront and its vistas</a:t>
            </a:r>
          </a:p>
          <a:p>
            <a:r>
              <a:rPr lang="en-US" sz="1200" dirty="0"/>
              <a:t>Action </a:t>
            </a:r>
            <a:r>
              <a:rPr lang="en-US" sz="1200" dirty="0" smtClean="0"/>
              <a:t>-3.1:9 </a:t>
            </a:r>
            <a:r>
              <a:rPr lang="en-US" sz="1200" dirty="0"/>
              <a:t>– </a:t>
            </a:r>
            <a:r>
              <a:rPr lang="en-US" sz="1200" dirty="0" smtClean="0"/>
              <a:t>Investigate </a:t>
            </a:r>
            <a:r>
              <a:rPr lang="en-US" sz="1200" dirty="0"/>
              <a:t>parking solutions for use of City Forest and other nature </a:t>
            </a:r>
            <a:r>
              <a:rPr lang="en-US" sz="1200" dirty="0" smtClean="0"/>
              <a:t>trails</a:t>
            </a:r>
            <a:endParaRPr lang="en-US" sz="1200" dirty="0"/>
          </a:p>
        </p:txBody>
      </p:sp>
      <p:sp>
        <p:nvSpPr>
          <p:cNvPr id="5" name="Content Placeholder 3"/>
          <p:cNvSpPr txBox="1">
            <a:spLocks/>
          </p:cNvSpPr>
          <p:nvPr/>
        </p:nvSpPr>
        <p:spPr>
          <a:xfrm>
            <a:off x="1066800" y="2743200"/>
            <a:ext cx="3422904" cy="25146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en-US" sz="1200" dirty="0" smtClean="0"/>
              <a:t>Action -3.1:1 –Collaborate with conservation and education organizations to provide natural history and educational programming at City open space properties.</a:t>
            </a:r>
          </a:p>
          <a:p>
            <a:r>
              <a:rPr lang="en-US" sz="1200" dirty="0" smtClean="0"/>
              <a:t>Action -3.1:2 –Increase public awareness of recommendations of the Heritage Landscape Inventory report.</a:t>
            </a:r>
          </a:p>
          <a:p>
            <a:r>
              <a:rPr lang="en-US" sz="1200" dirty="0"/>
              <a:t>Action </a:t>
            </a:r>
            <a:r>
              <a:rPr lang="en-US" sz="1200" dirty="0" smtClean="0"/>
              <a:t>-</a:t>
            </a:r>
            <a:r>
              <a:rPr lang="en-US" sz="1200" dirty="0"/>
              <a:t>3.1:3 – </a:t>
            </a:r>
            <a:r>
              <a:rPr lang="en-US" sz="1200" dirty="0">
                <a:solidFill>
                  <a:schemeClr val="accent6">
                    <a:lumMod val="75000"/>
                  </a:schemeClr>
                </a:solidFill>
              </a:rPr>
              <a:t>Expand city web site to provide more complete and efficient access to information on parks, fields, programming open spaces and conservation lands.</a:t>
            </a:r>
          </a:p>
          <a:p>
            <a:endParaRPr lang="en-US" sz="1200" dirty="0"/>
          </a:p>
        </p:txBody>
      </p:sp>
    </p:spTree>
    <p:extLst>
      <p:ext uri="{BB962C8B-B14F-4D97-AF65-F5344CB8AC3E}">
        <p14:creationId xmlns:p14="http://schemas.microsoft.com/office/powerpoint/2010/main" val="839636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10200"/>
            <a:ext cx="6512511" cy="1143000"/>
          </a:xfrm>
        </p:spPr>
        <p:txBody>
          <a:bodyPr/>
          <a:lstStyle/>
          <a:p>
            <a:r>
              <a:rPr lang="en-US" dirty="0">
                <a:effectLst/>
              </a:rPr>
              <a:t>Objective </a:t>
            </a:r>
            <a:r>
              <a:rPr lang="en-US" dirty="0" smtClean="0">
                <a:effectLst/>
              </a:rPr>
              <a:t>3.2</a:t>
            </a:r>
            <a:endParaRPr lang="en-US" dirty="0"/>
          </a:p>
        </p:txBody>
      </p:sp>
      <p:sp>
        <p:nvSpPr>
          <p:cNvPr id="3" name="Content Placeholder 2"/>
          <p:cNvSpPr>
            <a:spLocks noGrp="1"/>
          </p:cNvSpPr>
          <p:nvPr>
            <p:ph sz="quarter" idx="13"/>
          </p:nvPr>
        </p:nvSpPr>
        <p:spPr>
          <a:xfrm>
            <a:off x="533400" y="731518"/>
            <a:ext cx="3956303" cy="4221481"/>
          </a:xfrm>
        </p:spPr>
        <p:txBody>
          <a:bodyPr>
            <a:normAutofit/>
          </a:bodyPr>
          <a:lstStyle/>
          <a:p>
            <a:pPr>
              <a:lnSpc>
                <a:spcPct val="160000"/>
              </a:lnSpc>
            </a:pPr>
            <a:r>
              <a:rPr lang="en-US" dirty="0"/>
              <a:t> Improve and create new connections between existing open space areas wherever </a:t>
            </a:r>
            <a:r>
              <a:rPr lang="en-US" dirty="0" smtClean="0"/>
              <a:t>possible</a:t>
            </a:r>
            <a:endParaRPr lang="en-US" dirty="0"/>
          </a:p>
        </p:txBody>
      </p:sp>
      <p:sp>
        <p:nvSpPr>
          <p:cNvPr id="4" name="Content Placeholder 3"/>
          <p:cNvSpPr>
            <a:spLocks noGrp="1"/>
          </p:cNvSpPr>
          <p:nvPr>
            <p:ph sz="quarter" idx="14"/>
          </p:nvPr>
        </p:nvSpPr>
        <p:spPr>
          <a:xfrm>
            <a:off x="4645152" y="914400"/>
            <a:ext cx="3346704" cy="4526280"/>
          </a:xfrm>
        </p:spPr>
        <p:txBody>
          <a:bodyPr>
            <a:noAutofit/>
          </a:bodyPr>
          <a:lstStyle/>
          <a:p>
            <a:r>
              <a:rPr lang="en-US" sz="1200" dirty="0"/>
              <a:t>Action -3.2:1 –</a:t>
            </a:r>
            <a:r>
              <a:rPr lang="en-US" sz="1200" dirty="0">
                <a:solidFill>
                  <a:schemeClr val="accent6">
                    <a:lumMod val="75000"/>
                  </a:schemeClr>
                </a:solidFill>
              </a:rPr>
              <a:t>Continue to explore trail extension from </a:t>
            </a:r>
            <a:r>
              <a:rPr lang="en-US" sz="1200" dirty="0" err="1">
                <a:solidFill>
                  <a:schemeClr val="accent6">
                    <a:lumMod val="75000"/>
                  </a:schemeClr>
                </a:solidFill>
              </a:rPr>
              <a:t>Maudslay</a:t>
            </a:r>
            <a:r>
              <a:rPr lang="en-US" sz="1200" dirty="0">
                <a:solidFill>
                  <a:schemeClr val="accent6">
                    <a:lumMod val="75000"/>
                  </a:schemeClr>
                </a:solidFill>
              </a:rPr>
              <a:t> State Park to Moseley Woods Park via trail route beneath I-95 Whittier Bridge.</a:t>
            </a:r>
          </a:p>
          <a:p>
            <a:r>
              <a:rPr lang="en-US" sz="1200" dirty="0" smtClean="0"/>
              <a:t>Action -</a:t>
            </a:r>
            <a:r>
              <a:rPr lang="en-US" sz="1200" dirty="0"/>
              <a:t>3.2:2 –Explore opportunities to utilize unpaved public rights of way for habitat sensitive recreational trails including Old Ferry Road beyond Arrowhead Farm and Crow Lane between the city compost center and Route 95.</a:t>
            </a:r>
          </a:p>
          <a:p>
            <a:r>
              <a:rPr lang="en-US" sz="1200" dirty="0"/>
              <a:t>Action </a:t>
            </a:r>
            <a:r>
              <a:rPr lang="en-US" sz="1200" dirty="0" smtClean="0"/>
              <a:t>-</a:t>
            </a:r>
            <a:r>
              <a:rPr lang="en-US" sz="1200" dirty="0"/>
              <a:t>3.2:3 – </a:t>
            </a:r>
            <a:r>
              <a:rPr lang="en-US" sz="1200" dirty="0">
                <a:solidFill>
                  <a:schemeClr val="accent6">
                    <a:lumMod val="75000"/>
                  </a:schemeClr>
                </a:solidFill>
              </a:rPr>
              <a:t>Support </a:t>
            </a:r>
            <a:r>
              <a:rPr lang="en-US" sz="1200" dirty="0" smtClean="0">
                <a:solidFill>
                  <a:schemeClr val="accent6">
                    <a:lumMod val="75000"/>
                  </a:schemeClr>
                </a:solidFill>
              </a:rPr>
              <a:t>implementation/completion of </a:t>
            </a:r>
            <a:r>
              <a:rPr lang="en-US" sz="1200" dirty="0">
                <a:solidFill>
                  <a:schemeClr val="accent6">
                    <a:lumMod val="75000"/>
                  </a:schemeClr>
                </a:solidFill>
              </a:rPr>
              <a:t>Clipper City Rail Trail and </a:t>
            </a:r>
            <a:r>
              <a:rPr lang="en-US" sz="1200" dirty="0" smtClean="0">
                <a:solidFill>
                  <a:schemeClr val="accent6">
                    <a:lumMod val="75000"/>
                  </a:schemeClr>
                </a:solidFill>
              </a:rPr>
              <a:t>Merrimack </a:t>
            </a:r>
            <a:r>
              <a:rPr lang="en-US" sz="1200" dirty="0">
                <a:solidFill>
                  <a:schemeClr val="accent6">
                    <a:lumMod val="75000"/>
                  </a:schemeClr>
                </a:solidFill>
              </a:rPr>
              <a:t>River Trail</a:t>
            </a:r>
            <a:r>
              <a:rPr lang="en-US" sz="1200" dirty="0">
                <a:solidFill>
                  <a:srgbClr val="FF0000"/>
                </a:solidFill>
              </a:rPr>
              <a:t>.</a:t>
            </a:r>
          </a:p>
          <a:p>
            <a:r>
              <a:rPr lang="en-US" sz="1200" dirty="0"/>
              <a:t>Action </a:t>
            </a:r>
            <a:r>
              <a:rPr lang="en-US" sz="1200" dirty="0" smtClean="0"/>
              <a:t>-</a:t>
            </a:r>
            <a:r>
              <a:rPr lang="en-US" sz="1200" dirty="0"/>
              <a:t>3.2:4 – Work with developers in the Route 1 Traffic Circle area and along the Clipper City Rail trail to maintain existing open space connections and create and/or complete new connections between open space and trail systems.</a:t>
            </a:r>
          </a:p>
        </p:txBody>
      </p:sp>
      <p:sp>
        <p:nvSpPr>
          <p:cNvPr id="5" name="Content Placeholder 3"/>
          <p:cNvSpPr txBox="1">
            <a:spLocks/>
          </p:cNvSpPr>
          <p:nvPr/>
        </p:nvSpPr>
        <p:spPr>
          <a:xfrm>
            <a:off x="1143000" y="4038600"/>
            <a:ext cx="3346704" cy="12954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endParaRPr lang="en-US" sz="1200" dirty="0"/>
          </a:p>
        </p:txBody>
      </p:sp>
    </p:spTree>
    <p:extLst>
      <p:ext uri="{BB962C8B-B14F-4D97-AF65-F5344CB8AC3E}">
        <p14:creationId xmlns:p14="http://schemas.microsoft.com/office/powerpoint/2010/main" val="2703619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10200"/>
            <a:ext cx="6512511" cy="1143000"/>
          </a:xfrm>
        </p:spPr>
        <p:txBody>
          <a:bodyPr/>
          <a:lstStyle/>
          <a:p>
            <a:r>
              <a:rPr lang="en-US" dirty="0">
                <a:effectLst/>
              </a:rPr>
              <a:t>Objective </a:t>
            </a:r>
            <a:r>
              <a:rPr lang="en-US" dirty="0" smtClean="0">
                <a:effectLst/>
              </a:rPr>
              <a:t>3.3</a:t>
            </a:r>
            <a:endParaRPr lang="en-US" dirty="0"/>
          </a:p>
        </p:txBody>
      </p:sp>
      <p:sp>
        <p:nvSpPr>
          <p:cNvPr id="3" name="Content Placeholder 2"/>
          <p:cNvSpPr>
            <a:spLocks noGrp="1"/>
          </p:cNvSpPr>
          <p:nvPr>
            <p:ph sz="quarter" idx="13"/>
          </p:nvPr>
        </p:nvSpPr>
        <p:spPr>
          <a:xfrm>
            <a:off x="533400" y="731519"/>
            <a:ext cx="3956303" cy="2392682"/>
          </a:xfrm>
        </p:spPr>
        <p:txBody>
          <a:bodyPr>
            <a:normAutofit/>
          </a:bodyPr>
          <a:lstStyle/>
          <a:p>
            <a:pPr>
              <a:lnSpc>
                <a:spcPct val="160000"/>
              </a:lnSpc>
            </a:pPr>
            <a:r>
              <a:rPr lang="en-US" dirty="0" smtClean="0"/>
              <a:t>Improve </a:t>
            </a:r>
            <a:r>
              <a:rPr lang="en-US" dirty="0"/>
              <a:t>bike and pedestrian access throughout the </a:t>
            </a:r>
            <a:r>
              <a:rPr lang="en-US" dirty="0" smtClean="0"/>
              <a:t>City</a:t>
            </a:r>
            <a:endParaRPr lang="en-US" dirty="0"/>
          </a:p>
        </p:txBody>
      </p:sp>
      <p:sp>
        <p:nvSpPr>
          <p:cNvPr id="4" name="Content Placeholder 3"/>
          <p:cNvSpPr>
            <a:spLocks noGrp="1"/>
          </p:cNvSpPr>
          <p:nvPr>
            <p:ph sz="quarter" idx="14"/>
          </p:nvPr>
        </p:nvSpPr>
        <p:spPr>
          <a:xfrm>
            <a:off x="4645152" y="838200"/>
            <a:ext cx="3346704" cy="4526280"/>
          </a:xfrm>
        </p:spPr>
        <p:txBody>
          <a:bodyPr>
            <a:noAutofit/>
          </a:bodyPr>
          <a:lstStyle/>
          <a:p>
            <a:r>
              <a:rPr lang="en-US" sz="1200" dirty="0"/>
              <a:t>Action -3.3:3 – </a:t>
            </a:r>
            <a:r>
              <a:rPr lang="en-US" sz="1200" dirty="0">
                <a:solidFill>
                  <a:schemeClr val="accent6">
                    <a:lumMod val="75000"/>
                  </a:schemeClr>
                </a:solidFill>
              </a:rPr>
              <a:t>Improve bike and pedestrian access and safety across Route 1 traffic circle.</a:t>
            </a:r>
          </a:p>
          <a:p>
            <a:r>
              <a:rPr lang="en-US" sz="1200" dirty="0" smtClean="0"/>
              <a:t>Action -3.3:4 –Improve bike and pedestrian access and safety to travel along (east to west) and across (north to south) </a:t>
            </a:r>
            <a:r>
              <a:rPr lang="en-US" sz="1200" dirty="0" err="1" smtClean="0"/>
              <a:t>Storey</a:t>
            </a:r>
            <a:r>
              <a:rPr lang="en-US" sz="1200" dirty="0" smtClean="0"/>
              <a:t> Ave with particular focus at high traffic locations between Belleville Cemetery and Daniel Lucy Way.</a:t>
            </a:r>
          </a:p>
          <a:p>
            <a:r>
              <a:rPr lang="en-US" sz="1200" dirty="0" smtClean="0"/>
              <a:t>Action -</a:t>
            </a:r>
            <a:r>
              <a:rPr lang="en-US" sz="1200" dirty="0"/>
              <a:t>3.3:5 –Consider use of additional boardwalks for pedestrian access in environmentally sensitive areas, such as Plum Island and other wetland resource areas.</a:t>
            </a:r>
          </a:p>
          <a:p>
            <a:r>
              <a:rPr lang="en-US" sz="1200" dirty="0" smtClean="0"/>
              <a:t>Action -</a:t>
            </a:r>
            <a:r>
              <a:rPr lang="en-US" sz="1200" dirty="0"/>
              <a:t>3.3:6 –</a:t>
            </a:r>
            <a:r>
              <a:rPr lang="en-US" sz="1200" dirty="0">
                <a:solidFill>
                  <a:schemeClr val="accent6">
                    <a:lumMod val="75000"/>
                  </a:schemeClr>
                </a:solidFill>
              </a:rPr>
              <a:t>Consider establishment of multimodal access amenities such as a bike share </a:t>
            </a:r>
            <a:r>
              <a:rPr lang="en-US" sz="1200" dirty="0" smtClean="0">
                <a:solidFill>
                  <a:schemeClr val="accent6">
                    <a:lumMod val="75000"/>
                  </a:schemeClr>
                </a:solidFill>
              </a:rPr>
              <a:t>program</a:t>
            </a:r>
          </a:p>
          <a:p>
            <a:pPr marL="228600" lvl="2"/>
            <a:r>
              <a:rPr lang="en-US" sz="1200" dirty="0"/>
              <a:t>Action </a:t>
            </a:r>
            <a:r>
              <a:rPr lang="en-US" sz="1200" dirty="0" smtClean="0"/>
              <a:t>-</a:t>
            </a:r>
            <a:r>
              <a:rPr lang="en-US" sz="1200" dirty="0"/>
              <a:t>3.3:7 – Support implementation/completion of Clipper City Rail Trail and  Merrimack River Trail.</a:t>
            </a:r>
          </a:p>
          <a:p>
            <a:endParaRPr lang="en-US" sz="1400" dirty="0"/>
          </a:p>
        </p:txBody>
      </p:sp>
      <p:sp>
        <p:nvSpPr>
          <p:cNvPr id="5" name="Content Placeholder 3"/>
          <p:cNvSpPr txBox="1">
            <a:spLocks/>
          </p:cNvSpPr>
          <p:nvPr/>
        </p:nvSpPr>
        <p:spPr>
          <a:xfrm>
            <a:off x="1143000" y="3276600"/>
            <a:ext cx="3346704" cy="22098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en-US" sz="1200" dirty="0" smtClean="0"/>
              <a:t>Action -</a:t>
            </a:r>
            <a:r>
              <a:rPr lang="en-US" sz="1200" dirty="0"/>
              <a:t>3.3:1 –Improve bike safety along High Street and along Hale Street, including vegetative management to improve sight lines and undertake regular street cleaning to clear obstructions</a:t>
            </a:r>
            <a:r>
              <a:rPr lang="en-US" sz="1200" dirty="0" smtClean="0"/>
              <a:t>.</a:t>
            </a:r>
          </a:p>
          <a:p>
            <a:r>
              <a:rPr lang="en-US" sz="1200" dirty="0" smtClean="0"/>
              <a:t>Action -3.3:2 –Schedule and fund annual re-striping of Plum Island Turnpike Bike Lanes and High Street Bike Lanes.</a:t>
            </a:r>
          </a:p>
        </p:txBody>
      </p:sp>
    </p:spTree>
    <p:extLst>
      <p:ext uri="{BB962C8B-B14F-4D97-AF65-F5344CB8AC3E}">
        <p14:creationId xmlns:p14="http://schemas.microsoft.com/office/powerpoint/2010/main" val="642855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a:t>
            </a:r>
            <a:r>
              <a:rPr lang="en-US" dirty="0" smtClean="0"/>
              <a:t>4</a:t>
            </a:r>
            <a:endParaRPr lang="en-US" dirty="0"/>
          </a:p>
        </p:txBody>
      </p:sp>
      <p:sp>
        <p:nvSpPr>
          <p:cNvPr id="3" name="Content Placeholder 2"/>
          <p:cNvSpPr>
            <a:spLocks noGrp="1"/>
          </p:cNvSpPr>
          <p:nvPr>
            <p:ph sz="quarter" idx="13"/>
          </p:nvPr>
        </p:nvSpPr>
        <p:spPr/>
        <p:txBody>
          <a:bodyPr/>
          <a:lstStyle/>
          <a:p>
            <a:pPr lvl="0">
              <a:lnSpc>
                <a:spcPct val="150000"/>
              </a:lnSpc>
            </a:pPr>
            <a:r>
              <a:rPr lang="en-US" b="1" dirty="0"/>
              <a:t>Improve management of the City’s natural resources, including water bodies, forested areas, wetlands and the coastal dunes and barrier </a:t>
            </a:r>
            <a:r>
              <a:rPr lang="en-US" b="1" dirty="0" smtClean="0"/>
              <a:t>beach</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1923"/>
          <a:stretch/>
        </p:blipFill>
        <p:spPr>
          <a:xfrm>
            <a:off x="1447800" y="2887385"/>
            <a:ext cx="3657600" cy="2141815"/>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2078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10200"/>
            <a:ext cx="6512511" cy="1143000"/>
          </a:xfrm>
        </p:spPr>
        <p:txBody>
          <a:bodyPr/>
          <a:lstStyle/>
          <a:p>
            <a:r>
              <a:rPr lang="en-US" dirty="0">
                <a:effectLst/>
              </a:rPr>
              <a:t>Objective </a:t>
            </a:r>
            <a:r>
              <a:rPr lang="en-US" dirty="0" smtClean="0">
                <a:effectLst/>
              </a:rPr>
              <a:t>4.1</a:t>
            </a:r>
            <a:endParaRPr lang="en-US" dirty="0"/>
          </a:p>
        </p:txBody>
      </p:sp>
      <p:sp>
        <p:nvSpPr>
          <p:cNvPr id="3" name="Content Placeholder 2"/>
          <p:cNvSpPr>
            <a:spLocks noGrp="1"/>
          </p:cNvSpPr>
          <p:nvPr>
            <p:ph sz="quarter" idx="13"/>
          </p:nvPr>
        </p:nvSpPr>
        <p:spPr>
          <a:xfrm>
            <a:off x="533400" y="381000"/>
            <a:ext cx="3956303" cy="2697481"/>
          </a:xfrm>
        </p:spPr>
        <p:txBody>
          <a:bodyPr>
            <a:noAutofit/>
          </a:bodyPr>
          <a:lstStyle/>
          <a:p>
            <a:pPr>
              <a:lnSpc>
                <a:spcPct val="160000"/>
              </a:lnSpc>
            </a:pPr>
            <a:r>
              <a:rPr lang="en-US" sz="1600" dirty="0"/>
              <a:t>Encourage the use of Low Impact Design (LID) techniques and </a:t>
            </a:r>
            <a:r>
              <a:rPr lang="en-US" sz="1600" dirty="0" err="1"/>
              <a:t>stormwater</a:t>
            </a:r>
            <a:r>
              <a:rPr lang="en-US" sz="1600" dirty="0"/>
              <a:t> best management practices in new developments and redevelopments throughout the City, especially the Business Park and other environmentally sensitive areas.</a:t>
            </a:r>
          </a:p>
        </p:txBody>
      </p:sp>
      <p:sp>
        <p:nvSpPr>
          <p:cNvPr id="4" name="Content Placeholder 3"/>
          <p:cNvSpPr>
            <a:spLocks noGrp="1"/>
          </p:cNvSpPr>
          <p:nvPr>
            <p:ph sz="quarter" idx="14"/>
          </p:nvPr>
        </p:nvSpPr>
        <p:spPr>
          <a:xfrm>
            <a:off x="4645152" y="411482"/>
            <a:ext cx="3432048" cy="4526280"/>
          </a:xfrm>
        </p:spPr>
        <p:txBody>
          <a:bodyPr>
            <a:noAutofit/>
          </a:bodyPr>
          <a:lstStyle/>
          <a:p>
            <a:r>
              <a:rPr lang="en-US" sz="1200" dirty="0"/>
              <a:t>Action -4.1:3 –Maintain position of Conservation Administrator to </a:t>
            </a:r>
            <a:r>
              <a:rPr lang="en-US" sz="1200" dirty="0" smtClean="0"/>
              <a:t>oversee wetland </a:t>
            </a:r>
            <a:r>
              <a:rPr lang="en-US" sz="1200" dirty="0"/>
              <a:t>permitting and coordinate </a:t>
            </a:r>
            <a:r>
              <a:rPr lang="en-US" sz="1200" dirty="0" smtClean="0"/>
              <a:t>with other </a:t>
            </a:r>
            <a:r>
              <a:rPr lang="en-US" sz="1200" dirty="0"/>
              <a:t>city staff, boards and commissions on natural resource management issues.</a:t>
            </a:r>
          </a:p>
          <a:p>
            <a:r>
              <a:rPr lang="en-US" sz="1200" dirty="0" smtClean="0"/>
              <a:t>Action -</a:t>
            </a:r>
            <a:r>
              <a:rPr lang="en-US" sz="1200" dirty="0"/>
              <a:t>4.1:4 –.Work with conservation partners to educate local landowners about reducing and eliminating invasive plant species and incorporating native plant species into landscape designs.</a:t>
            </a:r>
          </a:p>
          <a:p>
            <a:r>
              <a:rPr lang="en-US" sz="1200" dirty="0" smtClean="0"/>
              <a:t>Action -</a:t>
            </a:r>
            <a:r>
              <a:rPr lang="en-US" sz="1200" dirty="0"/>
              <a:t>4.1:5 – </a:t>
            </a:r>
            <a:r>
              <a:rPr lang="en-US" sz="1200" dirty="0">
                <a:solidFill>
                  <a:schemeClr val="accent6">
                    <a:lumMod val="75000"/>
                  </a:schemeClr>
                </a:solidFill>
              </a:rPr>
              <a:t>Educate landowners about </a:t>
            </a:r>
            <a:r>
              <a:rPr lang="en-US" sz="1200" dirty="0" err="1">
                <a:solidFill>
                  <a:schemeClr val="accent6">
                    <a:lumMod val="75000"/>
                  </a:schemeClr>
                </a:solidFill>
              </a:rPr>
              <a:t>stormwater</a:t>
            </a:r>
            <a:r>
              <a:rPr lang="en-US" sz="1200" dirty="0">
                <a:solidFill>
                  <a:schemeClr val="accent6">
                    <a:lumMod val="75000"/>
                  </a:schemeClr>
                </a:solidFill>
              </a:rPr>
              <a:t> management techniques, including maintenance of new and existing </a:t>
            </a:r>
            <a:r>
              <a:rPr lang="en-US" sz="1200" dirty="0" err="1">
                <a:solidFill>
                  <a:schemeClr val="accent6">
                    <a:lumMod val="75000"/>
                  </a:schemeClr>
                </a:solidFill>
              </a:rPr>
              <a:t>stormwater</a:t>
            </a:r>
            <a:r>
              <a:rPr lang="en-US" sz="1200" dirty="0">
                <a:solidFill>
                  <a:schemeClr val="accent6">
                    <a:lumMod val="75000"/>
                  </a:schemeClr>
                </a:solidFill>
              </a:rPr>
              <a:t> management features, such as swales, detention basins, rain gardens, etc</a:t>
            </a:r>
            <a:r>
              <a:rPr lang="en-US" sz="1200" dirty="0" smtClean="0">
                <a:solidFill>
                  <a:schemeClr val="accent6">
                    <a:lumMod val="75000"/>
                  </a:schemeClr>
                </a:solidFill>
              </a:rPr>
              <a:t>.</a:t>
            </a:r>
          </a:p>
          <a:p>
            <a:r>
              <a:rPr lang="en-US" sz="1200" dirty="0"/>
              <a:t>Action </a:t>
            </a:r>
            <a:r>
              <a:rPr lang="en-US" sz="1200" dirty="0" smtClean="0"/>
              <a:t>-</a:t>
            </a:r>
            <a:r>
              <a:rPr lang="en-US" sz="1200" dirty="0"/>
              <a:t>4.1:6 –.Continue to administer and enforce the Newburyport Wetlands Protection Ordinance and Regulations as they relate to inland wetland resources.</a:t>
            </a:r>
          </a:p>
          <a:p>
            <a:r>
              <a:rPr lang="en-US" sz="1200" dirty="0"/>
              <a:t>Action </a:t>
            </a:r>
            <a:r>
              <a:rPr lang="en-US" sz="1200" dirty="0" smtClean="0"/>
              <a:t>-</a:t>
            </a:r>
            <a:r>
              <a:rPr lang="en-US" sz="1200" dirty="0"/>
              <a:t>4.1:7 - Identify trees and urban forest as natural resources to be protected and enhanced; act to promote tree health and replacement on public and private land; and ensure enforcement of city’s tree ordinance</a:t>
            </a:r>
            <a:r>
              <a:rPr lang="en-US" sz="1200" dirty="0" smtClean="0"/>
              <a:t>.</a:t>
            </a:r>
            <a:endParaRPr lang="en-US" sz="1200" dirty="0"/>
          </a:p>
        </p:txBody>
      </p:sp>
      <p:sp>
        <p:nvSpPr>
          <p:cNvPr id="5" name="Content Placeholder 3"/>
          <p:cNvSpPr txBox="1">
            <a:spLocks/>
          </p:cNvSpPr>
          <p:nvPr/>
        </p:nvSpPr>
        <p:spPr>
          <a:xfrm>
            <a:off x="1143000" y="3124200"/>
            <a:ext cx="3346704" cy="22098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endParaRPr lang="en-US" sz="1400" dirty="0"/>
          </a:p>
        </p:txBody>
      </p:sp>
      <p:sp>
        <p:nvSpPr>
          <p:cNvPr id="6" name="Content Placeholder 3"/>
          <p:cNvSpPr txBox="1">
            <a:spLocks/>
          </p:cNvSpPr>
          <p:nvPr/>
        </p:nvSpPr>
        <p:spPr>
          <a:xfrm>
            <a:off x="1066800" y="3962400"/>
            <a:ext cx="3422904" cy="14478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en-US" sz="1200" dirty="0" smtClean="0"/>
              <a:t>Action -4.1:1 –Create a </a:t>
            </a:r>
            <a:r>
              <a:rPr lang="en-US" sz="1200" dirty="0" err="1" smtClean="0"/>
              <a:t>Stormwater</a:t>
            </a:r>
            <a:r>
              <a:rPr lang="en-US" sz="1200" dirty="0" smtClean="0"/>
              <a:t> Management Utility  </a:t>
            </a:r>
          </a:p>
          <a:p>
            <a:r>
              <a:rPr lang="en-US" sz="1200" dirty="0" smtClean="0"/>
              <a:t>Action -4.1:2 –</a:t>
            </a:r>
            <a:r>
              <a:rPr lang="en-US" sz="1200" dirty="0" smtClean="0">
                <a:solidFill>
                  <a:schemeClr val="accent6">
                    <a:lumMod val="75000"/>
                  </a:schemeClr>
                </a:solidFill>
              </a:rPr>
              <a:t>Encourage Boards and Commissions to request that applicants proposing new or redevelopment projects incorporate LID techniques into their designs.</a:t>
            </a:r>
          </a:p>
        </p:txBody>
      </p:sp>
    </p:spTree>
    <p:extLst>
      <p:ext uri="{BB962C8B-B14F-4D97-AF65-F5344CB8AC3E}">
        <p14:creationId xmlns:p14="http://schemas.microsoft.com/office/powerpoint/2010/main" val="1866752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10200"/>
            <a:ext cx="6512511" cy="1143000"/>
          </a:xfrm>
        </p:spPr>
        <p:txBody>
          <a:bodyPr/>
          <a:lstStyle/>
          <a:p>
            <a:r>
              <a:rPr lang="en-US" dirty="0">
                <a:effectLst/>
              </a:rPr>
              <a:t>Objective </a:t>
            </a:r>
            <a:r>
              <a:rPr lang="en-US" dirty="0" smtClean="0">
                <a:effectLst/>
              </a:rPr>
              <a:t>4.2</a:t>
            </a:r>
            <a:endParaRPr lang="en-US" dirty="0"/>
          </a:p>
        </p:txBody>
      </p:sp>
      <p:sp>
        <p:nvSpPr>
          <p:cNvPr id="3" name="Content Placeholder 2"/>
          <p:cNvSpPr>
            <a:spLocks noGrp="1"/>
          </p:cNvSpPr>
          <p:nvPr>
            <p:ph sz="quarter" idx="13"/>
          </p:nvPr>
        </p:nvSpPr>
        <p:spPr>
          <a:xfrm>
            <a:off x="533400" y="853439"/>
            <a:ext cx="3956303" cy="1661162"/>
          </a:xfrm>
        </p:spPr>
        <p:txBody>
          <a:bodyPr>
            <a:noAutofit/>
          </a:bodyPr>
          <a:lstStyle/>
          <a:p>
            <a:pPr>
              <a:lnSpc>
                <a:spcPct val="160000"/>
              </a:lnSpc>
            </a:pPr>
            <a:r>
              <a:rPr lang="en-US" sz="1600" dirty="0"/>
              <a:t>Improve protection of the coastal environment on and around Plum Island.</a:t>
            </a:r>
          </a:p>
        </p:txBody>
      </p:sp>
      <p:sp>
        <p:nvSpPr>
          <p:cNvPr id="4" name="Content Placeholder 3"/>
          <p:cNvSpPr>
            <a:spLocks noGrp="1"/>
          </p:cNvSpPr>
          <p:nvPr>
            <p:ph sz="quarter" idx="14"/>
          </p:nvPr>
        </p:nvSpPr>
        <p:spPr>
          <a:xfrm>
            <a:off x="4645152" y="883920"/>
            <a:ext cx="3346704" cy="4526280"/>
          </a:xfrm>
        </p:spPr>
        <p:txBody>
          <a:bodyPr>
            <a:noAutofit/>
          </a:bodyPr>
          <a:lstStyle/>
          <a:p>
            <a:r>
              <a:rPr lang="en-US" sz="1200" dirty="0"/>
              <a:t>Action -4.2:1 –.Continue to administer and enforce the Newburyport Wetlands Protection Ordinance and Regulations as they relate to the Plum Island Coastal Dunes.</a:t>
            </a:r>
          </a:p>
          <a:p>
            <a:r>
              <a:rPr lang="en-US" sz="1200" dirty="0" smtClean="0"/>
              <a:t>Action -</a:t>
            </a:r>
            <a:r>
              <a:rPr lang="en-US" sz="1200" dirty="0"/>
              <a:t>4.2:2 – </a:t>
            </a:r>
            <a:r>
              <a:rPr lang="en-US" sz="1200" dirty="0">
                <a:solidFill>
                  <a:schemeClr val="accent6">
                    <a:lumMod val="75000"/>
                  </a:schemeClr>
                </a:solidFill>
              </a:rPr>
              <a:t>Continue to research and pilot test new environmentally sensitive methods for capturing sand and building dune volume and stability (e.g., </a:t>
            </a:r>
            <a:r>
              <a:rPr lang="en-US" sz="1200" dirty="0" err="1">
                <a:solidFill>
                  <a:schemeClr val="accent6">
                    <a:lumMod val="75000"/>
                  </a:schemeClr>
                </a:solidFill>
              </a:rPr>
              <a:t>biomimicry</a:t>
            </a:r>
            <a:r>
              <a:rPr lang="en-US" sz="1200" dirty="0">
                <a:solidFill>
                  <a:schemeClr val="accent6">
                    <a:lumMod val="75000"/>
                  </a:schemeClr>
                </a:solidFill>
              </a:rPr>
              <a:t>, sand fencing, beach grass planting, etc.)</a:t>
            </a:r>
          </a:p>
          <a:p>
            <a:r>
              <a:rPr lang="en-US" sz="1200" dirty="0" smtClean="0"/>
              <a:t>Action -</a:t>
            </a:r>
            <a:r>
              <a:rPr lang="en-US" sz="1200" dirty="0"/>
              <a:t>4.2:3 –.Continue to update and implement the recommendations of the Newburyport Beach Management Plan.</a:t>
            </a:r>
          </a:p>
          <a:p>
            <a:r>
              <a:rPr lang="en-US" sz="1200" dirty="0" smtClean="0"/>
              <a:t>Action -</a:t>
            </a:r>
            <a:r>
              <a:rPr lang="en-US" sz="1200" dirty="0"/>
              <a:t>4.2:4 –.Continue to participate in the Merrimack River Beach Alliance and other local groups working to protect the coastal environment</a:t>
            </a:r>
            <a:r>
              <a:rPr lang="en-US" sz="1200" dirty="0" smtClean="0"/>
              <a:t>.</a:t>
            </a:r>
            <a:endParaRPr lang="en-US" sz="1200" dirty="0"/>
          </a:p>
        </p:txBody>
      </p:sp>
      <p:sp>
        <p:nvSpPr>
          <p:cNvPr id="5" name="Content Placeholder 3"/>
          <p:cNvSpPr txBox="1">
            <a:spLocks/>
          </p:cNvSpPr>
          <p:nvPr/>
        </p:nvSpPr>
        <p:spPr>
          <a:xfrm>
            <a:off x="1143000" y="3124200"/>
            <a:ext cx="3346704" cy="22098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endParaRPr lang="en-US" sz="1400" dirty="0"/>
          </a:p>
        </p:txBody>
      </p:sp>
      <p:sp>
        <p:nvSpPr>
          <p:cNvPr id="6" name="Content Placeholder 3"/>
          <p:cNvSpPr txBox="1">
            <a:spLocks/>
          </p:cNvSpPr>
          <p:nvPr/>
        </p:nvSpPr>
        <p:spPr>
          <a:xfrm>
            <a:off x="1138311" y="3142957"/>
            <a:ext cx="3346704" cy="17526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endParaRPr lang="en-US" sz="1200" dirty="0"/>
          </a:p>
        </p:txBody>
      </p:sp>
    </p:spTree>
    <p:extLst>
      <p:ext uri="{BB962C8B-B14F-4D97-AF65-F5344CB8AC3E}">
        <p14:creationId xmlns:p14="http://schemas.microsoft.com/office/powerpoint/2010/main" val="3629787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10200"/>
            <a:ext cx="6512511" cy="1143000"/>
          </a:xfrm>
        </p:spPr>
        <p:txBody>
          <a:bodyPr/>
          <a:lstStyle/>
          <a:p>
            <a:r>
              <a:rPr lang="en-US" dirty="0">
                <a:effectLst/>
              </a:rPr>
              <a:t>Objective </a:t>
            </a:r>
            <a:r>
              <a:rPr lang="en-US" dirty="0" smtClean="0">
                <a:effectLst/>
              </a:rPr>
              <a:t>4.3</a:t>
            </a:r>
            <a:endParaRPr lang="en-US" dirty="0"/>
          </a:p>
        </p:txBody>
      </p:sp>
      <p:sp>
        <p:nvSpPr>
          <p:cNvPr id="3" name="Content Placeholder 2"/>
          <p:cNvSpPr>
            <a:spLocks noGrp="1"/>
          </p:cNvSpPr>
          <p:nvPr>
            <p:ph sz="quarter" idx="13"/>
          </p:nvPr>
        </p:nvSpPr>
        <p:spPr>
          <a:xfrm>
            <a:off x="533400" y="853438"/>
            <a:ext cx="3956303" cy="2697481"/>
          </a:xfrm>
        </p:spPr>
        <p:txBody>
          <a:bodyPr>
            <a:noAutofit/>
          </a:bodyPr>
          <a:lstStyle/>
          <a:p>
            <a:pPr>
              <a:lnSpc>
                <a:spcPct val="160000"/>
              </a:lnSpc>
            </a:pPr>
            <a:r>
              <a:rPr lang="en-US" sz="1600" dirty="0"/>
              <a:t>Protect the City’s natural resources and public open space and recreation areas from the damaging effects of projected sea level rise (SLR) and associated storm surges through comprehensive “coastal resiliency” planning.</a:t>
            </a:r>
          </a:p>
        </p:txBody>
      </p:sp>
      <p:sp>
        <p:nvSpPr>
          <p:cNvPr id="4" name="Content Placeholder 3"/>
          <p:cNvSpPr>
            <a:spLocks noGrp="1"/>
          </p:cNvSpPr>
          <p:nvPr>
            <p:ph sz="quarter" idx="14"/>
          </p:nvPr>
        </p:nvSpPr>
        <p:spPr>
          <a:xfrm>
            <a:off x="4645152" y="990600"/>
            <a:ext cx="3346704" cy="2514600"/>
          </a:xfrm>
        </p:spPr>
        <p:txBody>
          <a:bodyPr>
            <a:noAutofit/>
          </a:bodyPr>
          <a:lstStyle/>
          <a:p>
            <a:r>
              <a:rPr lang="en-US" sz="1400" dirty="0" smtClean="0"/>
              <a:t>Action -</a:t>
            </a:r>
            <a:r>
              <a:rPr lang="en-US" sz="1400" dirty="0"/>
              <a:t>4.3:1 –.Undertake a comprehensive city-wide SLR risk assessment and vulnerability analysis.</a:t>
            </a:r>
          </a:p>
          <a:p>
            <a:r>
              <a:rPr lang="en-US" sz="1400" dirty="0" smtClean="0"/>
              <a:t>Action -</a:t>
            </a:r>
            <a:r>
              <a:rPr lang="en-US" sz="1400" dirty="0"/>
              <a:t>4.3:2 –</a:t>
            </a:r>
            <a:r>
              <a:rPr lang="en-US" sz="1400" dirty="0">
                <a:solidFill>
                  <a:schemeClr val="accent6">
                    <a:lumMod val="75000"/>
                  </a:schemeClr>
                </a:solidFill>
              </a:rPr>
              <a:t>Develop a strategic Coastal Resiliency Master Plan, including recommendations for protection of public infrastructure and </a:t>
            </a:r>
            <a:r>
              <a:rPr lang="en-US" sz="1400" dirty="0" smtClean="0">
                <a:solidFill>
                  <a:schemeClr val="accent6">
                    <a:lumMod val="75000"/>
                  </a:schemeClr>
                </a:solidFill>
              </a:rPr>
              <a:t>open space.</a:t>
            </a:r>
            <a:endParaRPr lang="en-US" sz="1400" dirty="0">
              <a:solidFill>
                <a:schemeClr val="accent6">
                  <a:lumMod val="75000"/>
                </a:schemeClr>
              </a:solidFill>
            </a:endParaRPr>
          </a:p>
        </p:txBody>
      </p:sp>
      <p:sp>
        <p:nvSpPr>
          <p:cNvPr id="5" name="Content Placeholder 3"/>
          <p:cNvSpPr txBox="1">
            <a:spLocks/>
          </p:cNvSpPr>
          <p:nvPr/>
        </p:nvSpPr>
        <p:spPr>
          <a:xfrm>
            <a:off x="1143000" y="3124200"/>
            <a:ext cx="3346704" cy="22098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endParaRPr lang="en-US" sz="1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3810000"/>
            <a:ext cx="2819400" cy="2114550"/>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8638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17581" y="3464633"/>
            <a:ext cx="7175351" cy="1793167"/>
          </a:xfrm>
        </p:spPr>
        <p:txBody>
          <a:bodyPr/>
          <a:lstStyle/>
          <a:p>
            <a:r>
              <a:rPr lang="en-US" dirty="0" smtClean="0"/>
              <a:t>Master Plan 2014</a:t>
            </a:r>
            <a:endParaRPr lang="en-US" dirty="0"/>
          </a:p>
        </p:txBody>
      </p:sp>
      <p:sp>
        <p:nvSpPr>
          <p:cNvPr id="2" name="Subtitle 1"/>
          <p:cNvSpPr>
            <a:spLocks noGrp="1"/>
          </p:cNvSpPr>
          <p:nvPr>
            <p:ph type="subTitle" idx="1"/>
          </p:nvPr>
        </p:nvSpPr>
        <p:spPr>
          <a:xfrm>
            <a:off x="1473794" y="4724401"/>
            <a:ext cx="5689005" cy="1210264"/>
          </a:xfrm>
        </p:spPr>
        <p:txBody>
          <a:bodyPr>
            <a:noAutofit/>
          </a:bodyPr>
          <a:lstStyle/>
          <a:p>
            <a:r>
              <a:rPr lang="en-US" sz="2800" dirty="0" smtClean="0"/>
              <a:t>Land Use &amp; Development</a:t>
            </a:r>
          </a:p>
        </p:txBody>
      </p:sp>
      <p:pic>
        <p:nvPicPr>
          <p:cNvPr id="8" name="Picture 4" descr="trans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21970"/>
            <a:ext cx="7391400" cy="286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077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52600" y="5419725"/>
            <a:ext cx="7010400" cy="1143000"/>
          </a:xfrm>
          <a:prstGeom prst="rect">
            <a:avLst/>
          </a:prstGeom>
          <a:effectLst/>
        </p:spPr>
        <p:txBody>
          <a:bodyPr vert="horz" lIns="91440" tIns="45720" rIns="91440" bIns="45720" rtlCol="0" anchor="t" anchorCtr="0">
            <a:noAutofit/>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Guiding Principles</a:t>
            </a:r>
            <a:endParaRPr lang="en-US" dirty="0"/>
          </a:p>
        </p:txBody>
      </p:sp>
      <p:sp>
        <p:nvSpPr>
          <p:cNvPr id="8" name="Content Placeholder 2"/>
          <p:cNvSpPr txBox="1">
            <a:spLocks/>
          </p:cNvSpPr>
          <p:nvPr/>
        </p:nvSpPr>
        <p:spPr>
          <a:xfrm>
            <a:off x="68580" y="1219200"/>
            <a:ext cx="3467100" cy="3474720"/>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nSpc>
                <a:spcPct val="150000"/>
              </a:lnSpc>
            </a:pPr>
            <a:r>
              <a:rPr lang="en-US" sz="2800" b="1" dirty="0" smtClean="0"/>
              <a:t>Smart Growth</a:t>
            </a:r>
          </a:p>
          <a:p>
            <a:pPr>
              <a:lnSpc>
                <a:spcPct val="150000"/>
              </a:lnSpc>
            </a:pPr>
            <a:r>
              <a:rPr lang="en-US" sz="2800" b="1" dirty="0" smtClean="0"/>
              <a:t>Sustainability</a:t>
            </a:r>
            <a:endParaRPr lang="en-US" sz="2800" dirty="0"/>
          </a:p>
        </p:txBody>
      </p:sp>
      <p:pic>
        <p:nvPicPr>
          <p:cNvPr id="9" name="Picture 8" descr="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2400"/>
            <a:ext cx="6086475" cy="526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950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52600" y="5419725"/>
            <a:ext cx="7010400" cy="1143000"/>
          </a:xfrm>
          <a:prstGeom prst="rect">
            <a:avLst/>
          </a:prstGeom>
          <a:effectLst/>
        </p:spPr>
        <p:txBody>
          <a:bodyPr vert="horz" lIns="91440" tIns="45720" rIns="91440" bIns="45720" rtlCol="0" anchor="t" anchorCtr="0">
            <a:noAutofit/>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Guiding Principles</a:t>
            </a:r>
            <a:endParaRPr lang="en-US" dirty="0"/>
          </a:p>
        </p:txBody>
      </p:sp>
      <p:sp>
        <p:nvSpPr>
          <p:cNvPr id="8" name="Content Placeholder 2"/>
          <p:cNvSpPr txBox="1">
            <a:spLocks/>
          </p:cNvSpPr>
          <p:nvPr/>
        </p:nvSpPr>
        <p:spPr>
          <a:xfrm>
            <a:off x="68580" y="1219200"/>
            <a:ext cx="3467100" cy="3474720"/>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nSpc>
                <a:spcPct val="150000"/>
              </a:lnSpc>
            </a:pPr>
            <a:r>
              <a:rPr lang="en-US" sz="2800" b="1" dirty="0" smtClean="0"/>
              <a:t>Smart Growth</a:t>
            </a:r>
          </a:p>
          <a:p>
            <a:pPr>
              <a:lnSpc>
                <a:spcPct val="150000"/>
              </a:lnSpc>
            </a:pPr>
            <a:r>
              <a:rPr lang="en-US" sz="2800" b="1" dirty="0" smtClean="0"/>
              <a:t>Sustainability</a:t>
            </a:r>
            <a:endParaRPr lang="en-US" sz="2800" dirty="0"/>
          </a:p>
        </p:txBody>
      </p:sp>
      <p:pic>
        <p:nvPicPr>
          <p:cNvPr id="6" name="Picture 4" desc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4790"/>
            <a:ext cx="5090975" cy="519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330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a:t>
            </a:r>
            <a:r>
              <a:rPr lang="en-US" dirty="0" smtClean="0"/>
              <a:t>1</a:t>
            </a:r>
            <a:endParaRPr lang="en-US" dirty="0"/>
          </a:p>
        </p:txBody>
      </p:sp>
      <p:sp>
        <p:nvSpPr>
          <p:cNvPr id="3" name="Content Placeholder 2"/>
          <p:cNvSpPr>
            <a:spLocks noGrp="1"/>
          </p:cNvSpPr>
          <p:nvPr>
            <p:ph sz="quarter" idx="13"/>
          </p:nvPr>
        </p:nvSpPr>
        <p:spPr/>
        <p:txBody>
          <a:bodyPr>
            <a:normAutofit lnSpcReduction="10000"/>
          </a:bodyPr>
          <a:lstStyle/>
          <a:p>
            <a:pPr lvl="0">
              <a:lnSpc>
                <a:spcPct val="150000"/>
              </a:lnSpc>
            </a:pPr>
            <a:r>
              <a:rPr lang="en-US" b="1" dirty="0" smtClean="0"/>
              <a:t>Protect </a:t>
            </a:r>
            <a:r>
              <a:rPr lang="en-US" b="1" dirty="0"/>
              <a:t>and enhance Lands of Public Conservation and Recreational interest, including the City’s defining scenic heritage landscapes and areas that support essential wildlife habitat and ecosystems, water protection, flood management, and a variety of recreational interests.</a:t>
            </a:r>
            <a:endParaRPr lang="en-US" dirty="0"/>
          </a:p>
          <a:p>
            <a:endParaRPr lang="en-US" dirty="0"/>
          </a:p>
        </p:txBody>
      </p:sp>
    </p:spTree>
    <p:extLst>
      <p:ext uri="{BB962C8B-B14F-4D97-AF65-F5344CB8AC3E}">
        <p14:creationId xmlns:p14="http://schemas.microsoft.com/office/powerpoint/2010/main" val="4001524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762000"/>
            <a:ext cx="4040187" cy="5181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4038600" cy="51800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6"/>
          <p:cNvGrpSpPr>
            <a:grpSpLocks/>
          </p:cNvGrpSpPr>
          <p:nvPr/>
        </p:nvGrpSpPr>
        <p:grpSpPr bwMode="auto">
          <a:xfrm>
            <a:off x="685800" y="4800600"/>
            <a:ext cx="533400" cy="533400"/>
            <a:chOff x="96" y="1056"/>
            <a:chExt cx="288" cy="288"/>
          </a:xfrm>
        </p:grpSpPr>
        <p:sp>
          <p:nvSpPr>
            <p:cNvPr id="11" name="Oval 7"/>
            <p:cNvSpPr>
              <a:spLocks noChangeArrowheads="1"/>
            </p:cNvSpPr>
            <p:nvPr/>
          </p:nvSpPr>
          <p:spPr bwMode="auto">
            <a:xfrm>
              <a:off x="96" y="1056"/>
              <a:ext cx="288" cy="288"/>
            </a:xfrm>
            <a:prstGeom prst="ellipse">
              <a:avLst/>
            </a:prstGeom>
            <a:solidFill>
              <a:srgbClr val="B2B2B2">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8"/>
            <p:cNvSpPr>
              <a:spLocks noChangeArrowheads="1"/>
            </p:cNvSpPr>
            <p:nvPr/>
          </p:nvSpPr>
          <p:spPr bwMode="auto">
            <a:xfrm>
              <a:off x="96" y="1056"/>
              <a:ext cx="288" cy="288"/>
            </a:xfrm>
            <a:prstGeom prst="ellipse">
              <a:avLst/>
            </a:prstGeom>
            <a:solidFill>
              <a:srgbClr val="B2B2B2">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9"/>
            <p:cNvSpPr>
              <a:spLocks noChangeArrowheads="1"/>
            </p:cNvSpPr>
            <p:nvPr/>
          </p:nvSpPr>
          <p:spPr bwMode="auto">
            <a:xfrm>
              <a:off x="96" y="1056"/>
              <a:ext cx="288" cy="288"/>
            </a:xfrm>
            <a:prstGeom prst="ellipse">
              <a:avLst/>
            </a:prstGeom>
            <a:solidFill>
              <a:srgbClr val="99CCFF">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dirty="0">
                  <a:latin typeface="Garamond" pitchFamily="18" charset="0"/>
                </a:rPr>
                <a:t>A</a:t>
              </a:r>
            </a:p>
          </p:txBody>
        </p:sp>
      </p:grpSp>
      <p:grpSp>
        <p:nvGrpSpPr>
          <p:cNvPr id="14" name="Group 10"/>
          <p:cNvGrpSpPr>
            <a:grpSpLocks/>
          </p:cNvGrpSpPr>
          <p:nvPr/>
        </p:nvGrpSpPr>
        <p:grpSpPr bwMode="auto">
          <a:xfrm>
            <a:off x="5105400" y="4800600"/>
            <a:ext cx="533400" cy="533400"/>
            <a:chOff x="96" y="1056"/>
            <a:chExt cx="288" cy="288"/>
          </a:xfrm>
        </p:grpSpPr>
        <p:sp>
          <p:nvSpPr>
            <p:cNvPr id="15" name="Oval 11"/>
            <p:cNvSpPr>
              <a:spLocks noChangeArrowheads="1"/>
            </p:cNvSpPr>
            <p:nvPr/>
          </p:nvSpPr>
          <p:spPr bwMode="auto">
            <a:xfrm>
              <a:off x="96" y="1056"/>
              <a:ext cx="288" cy="288"/>
            </a:xfrm>
            <a:prstGeom prst="ellipse">
              <a:avLst/>
            </a:prstGeom>
            <a:solidFill>
              <a:srgbClr val="B2B2B2">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12"/>
            <p:cNvSpPr>
              <a:spLocks noChangeArrowheads="1"/>
            </p:cNvSpPr>
            <p:nvPr/>
          </p:nvSpPr>
          <p:spPr bwMode="auto">
            <a:xfrm>
              <a:off x="96" y="1056"/>
              <a:ext cx="288" cy="288"/>
            </a:xfrm>
            <a:prstGeom prst="ellipse">
              <a:avLst/>
            </a:prstGeom>
            <a:solidFill>
              <a:srgbClr val="B2B2B2">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13"/>
            <p:cNvSpPr>
              <a:spLocks noChangeArrowheads="1"/>
            </p:cNvSpPr>
            <p:nvPr/>
          </p:nvSpPr>
          <p:spPr bwMode="auto">
            <a:xfrm>
              <a:off x="96" y="1056"/>
              <a:ext cx="288" cy="288"/>
            </a:xfrm>
            <a:prstGeom prst="ellipse">
              <a:avLst/>
            </a:prstGeom>
            <a:solidFill>
              <a:srgbClr val="99CCFF">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latin typeface="Garamond" pitchFamily="18" charset="0"/>
                </a:rPr>
                <a:t>B</a:t>
              </a:r>
            </a:p>
          </p:txBody>
        </p:sp>
      </p:grpSp>
    </p:spTree>
    <p:extLst>
      <p:ext uri="{BB962C8B-B14F-4D97-AF65-F5344CB8AC3E}">
        <p14:creationId xmlns:p14="http://schemas.microsoft.com/office/powerpoint/2010/main" val="1349044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3" descr="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762000"/>
            <a:ext cx="4073525" cy="521652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6"/>
          <p:cNvSpPr>
            <a:spLocks noChangeArrowheads="1"/>
          </p:cNvSpPr>
          <p:nvPr/>
        </p:nvSpPr>
        <p:spPr bwMode="auto">
          <a:xfrm>
            <a:off x="4876800" y="4648200"/>
            <a:ext cx="914400" cy="990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 name="Picture 14" descr="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4078288" cy="525462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15"/>
          <p:cNvSpPr>
            <a:spLocks noChangeArrowheads="1"/>
          </p:cNvSpPr>
          <p:nvPr/>
        </p:nvSpPr>
        <p:spPr bwMode="auto">
          <a:xfrm>
            <a:off x="533400" y="4648200"/>
            <a:ext cx="914400" cy="990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 name="Group 5"/>
          <p:cNvGrpSpPr>
            <a:grpSpLocks/>
          </p:cNvGrpSpPr>
          <p:nvPr/>
        </p:nvGrpSpPr>
        <p:grpSpPr bwMode="auto">
          <a:xfrm>
            <a:off x="685800" y="4800600"/>
            <a:ext cx="533400" cy="533400"/>
            <a:chOff x="96" y="1056"/>
            <a:chExt cx="288" cy="288"/>
          </a:xfrm>
        </p:grpSpPr>
        <p:sp>
          <p:nvSpPr>
            <p:cNvPr id="23" name="Oval 6"/>
            <p:cNvSpPr>
              <a:spLocks noChangeArrowheads="1"/>
            </p:cNvSpPr>
            <p:nvPr/>
          </p:nvSpPr>
          <p:spPr bwMode="auto">
            <a:xfrm>
              <a:off x="96" y="1056"/>
              <a:ext cx="288" cy="288"/>
            </a:xfrm>
            <a:prstGeom prst="ellipse">
              <a:avLst/>
            </a:prstGeom>
            <a:solidFill>
              <a:srgbClr val="B2B2B2">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Oval 7"/>
            <p:cNvSpPr>
              <a:spLocks noChangeArrowheads="1"/>
            </p:cNvSpPr>
            <p:nvPr/>
          </p:nvSpPr>
          <p:spPr bwMode="auto">
            <a:xfrm>
              <a:off x="96" y="1056"/>
              <a:ext cx="288" cy="288"/>
            </a:xfrm>
            <a:prstGeom prst="ellipse">
              <a:avLst/>
            </a:prstGeom>
            <a:solidFill>
              <a:srgbClr val="B2B2B2">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Oval 8"/>
            <p:cNvSpPr>
              <a:spLocks noChangeArrowheads="1"/>
            </p:cNvSpPr>
            <p:nvPr/>
          </p:nvSpPr>
          <p:spPr bwMode="auto">
            <a:xfrm>
              <a:off x="96" y="1056"/>
              <a:ext cx="288" cy="288"/>
            </a:xfrm>
            <a:prstGeom prst="ellipse">
              <a:avLst/>
            </a:prstGeom>
            <a:solidFill>
              <a:srgbClr val="99CCFF">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latin typeface="Garamond" pitchFamily="18" charset="0"/>
                </a:rPr>
                <a:t>A</a:t>
              </a:r>
            </a:p>
          </p:txBody>
        </p:sp>
      </p:grpSp>
      <p:grpSp>
        <p:nvGrpSpPr>
          <p:cNvPr id="26" name="Group 9"/>
          <p:cNvGrpSpPr>
            <a:grpSpLocks/>
          </p:cNvGrpSpPr>
          <p:nvPr/>
        </p:nvGrpSpPr>
        <p:grpSpPr bwMode="auto">
          <a:xfrm>
            <a:off x="5105400" y="4800600"/>
            <a:ext cx="533400" cy="533400"/>
            <a:chOff x="96" y="1056"/>
            <a:chExt cx="288" cy="288"/>
          </a:xfrm>
        </p:grpSpPr>
        <p:sp>
          <p:nvSpPr>
            <p:cNvPr id="27" name="Oval 10"/>
            <p:cNvSpPr>
              <a:spLocks noChangeArrowheads="1"/>
            </p:cNvSpPr>
            <p:nvPr/>
          </p:nvSpPr>
          <p:spPr bwMode="auto">
            <a:xfrm>
              <a:off x="96" y="1056"/>
              <a:ext cx="288" cy="288"/>
            </a:xfrm>
            <a:prstGeom prst="ellipse">
              <a:avLst/>
            </a:prstGeom>
            <a:solidFill>
              <a:srgbClr val="B2B2B2">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Oval 11"/>
            <p:cNvSpPr>
              <a:spLocks noChangeArrowheads="1"/>
            </p:cNvSpPr>
            <p:nvPr/>
          </p:nvSpPr>
          <p:spPr bwMode="auto">
            <a:xfrm>
              <a:off x="96" y="1056"/>
              <a:ext cx="288" cy="288"/>
            </a:xfrm>
            <a:prstGeom prst="ellipse">
              <a:avLst/>
            </a:prstGeom>
            <a:solidFill>
              <a:srgbClr val="B2B2B2">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Oval 12"/>
            <p:cNvSpPr>
              <a:spLocks noChangeArrowheads="1"/>
            </p:cNvSpPr>
            <p:nvPr/>
          </p:nvSpPr>
          <p:spPr bwMode="auto">
            <a:xfrm>
              <a:off x="96" y="1056"/>
              <a:ext cx="288" cy="288"/>
            </a:xfrm>
            <a:prstGeom prst="ellipse">
              <a:avLst/>
            </a:prstGeom>
            <a:solidFill>
              <a:srgbClr val="99CCFF">
                <a:alpha val="75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latin typeface="Garamond" pitchFamily="18" charset="0"/>
                </a:rPr>
                <a:t>B</a:t>
              </a:r>
            </a:p>
          </p:txBody>
        </p:sp>
      </p:grpSp>
    </p:spTree>
    <p:extLst>
      <p:ext uri="{BB962C8B-B14F-4D97-AF65-F5344CB8AC3E}">
        <p14:creationId xmlns:p14="http://schemas.microsoft.com/office/powerpoint/2010/main" val="326493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Areas &amp; Corridors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457200"/>
            <a:ext cx="6038850" cy="3783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7604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5300"/>
                    </a14:imgEffect>
                    <a14:imgEffect>
                      <a14:saturation sat="66000"/>
                    </a14:imgEffect>
                    <a14:imgEffect>
                      <a14:brightnessContrast bright="10000"/>
                    </a14:imgEffect>
                  </a14:imgLayer>
                </a14:imgProps>
              </a:ext>
              <a:ext uri="{28A0092B-C50C-407E-A947-70E740481C1C}">
                <a14:useLocalDpi xmlns:a14="http://schemas.microsoft.com/office/drawing/2010/main" val="0"/>
              </a:ext>
            </a:extLst>
          </a:blip>
          <a:srcRect t="-1424" b="1424"/>
          <a:stretch/>
        </p:blipFill>
        <p:spPr bwMode="auto">
          <a:xfrm>
            <a:off x="16136" y="436418"/>
            <a:ext cx="9127864" cy="583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p:cNvSpPr/>
          <p:nvPr/>
        </p:nvSpPr>
        <p:spPr>
          <a:xfrm>
            <a:off x="1828800" y="2819400"/>
            <a:ext cx="762000" cy="685800"/>
          </a:xfrm>
          <a:prstGeom prst="ellipse">
            <a:avLst/>
          </a:prstGeom>
          <a:solidFill>
            <a:schemeClr val="accent5">
              <a:alpha val="75000"/>
            </a:schemeClr>
          </a:solidFill>
          <a:ln w="31750">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7" name="Rectangle 6"/>
          <p:cNvSpPr/>
          <p:nvPr/>
        </p:nvSpPr>
        <p:spPr>
          <a:xfrm>
            <a:off x="5562600" y="662218"/>
            <a:ext cx="3496130" cy="2309582"/>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51842" y="2192897"/>
            <a:ext cx="396262" cy="230832"/>
          </a:xfrm>
          <a:prstGeom prst="rect">
            <a:avLst/>
          </a:prstGeom>
          <a:noFill/>
          <a:ln w="31750">
            <a:solidFill>
              <a:srgbClr val="FF0000"/>
            </a:solidFill>
          </a:ln>
          <a:effectLst>
            <a:outerShdw blurRad="50800" dist="38100" dir="2700000" algn="tl" rotWithShape="0">
              <a:prstClr val="black">
                <a:alpha val="40000"/>
              </a:prstClr>
            </a:outerShdw>
          </a:effectLst>
        </p:spPr>
        <p:txBody>
          <a:bodyPr wrap="none" rtlCol="0">
            <a:spAutoFit/>
          </a:bodyPr>
          <a:lstStyle/>
          <a:p>
            <a:r>
              <a:rPr lang="en-US" sz="900" b="1" dirty="0"/>
              <a:t> </a:t>
            </a:r>
            <a:r>
              <a:rPr lang="en-US" sz="900" b="1" dirty="0" smtClean="0"/>
              <a:t>     </a:t>
            </a:r>
            <a:endParaRPr lang="en-US" sz="900" b="1" dirty="0"/>
          </a:p>
        </p:txBody>
      </p:sp>
      <p:sp>
        <p:nvSpPr>
          <p:cNvPr id="10" name="TextBox 9"/>
          <p:cNvSpPr txBox="1"/>
          <p:nvPr/>
        </p:nvSpPr>
        <p:spPr>
          <a:xfrm>
            <a:off x="5787763" y="1129045"/>
            <a:ext cx="360996" cy="230832"/>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900" b="1" dirty="0"/>
              <a:t> </a:t>
            </a:r>
            <a:r>
              <a:rPr lang="en-US" sz="900" b="1" dirty="0" smtClean="0"/>
              <a:t>    </a:t>
            </a:r>
            <a:endParaRPr lang="en-US" sz="900" b="1" dirty="0"/>
          </a:p>
        </p:txBody>
      </p:sp>
      <p:sp>
        <p:nvSpPr>
          <p:cNvPr id="11" name="TextBox 10"/>
          <p:cNvSpPr txBox="1"/>
          <p:nvPr/>
        </p:nvSpPr>
        <p:spPr>
          <a:xfrm>
            <a:off x="5794775" y="791260"/>
            <a:ext cx="360996" cy="230832"/>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900" b="1" dirty="0"/>
              <a:t> </a:t>
            </a:r>
            <a:r>
              <a:rPr lang="en-US" sz="900" b="1" dirty="0" smtClean="0"/>
              <a:t>    </a:t>
            </a:r>
            <a:endParaRPr lang="en-US" sz="900" b="1" dirty="0"/>
          </a:p>
        </p:txBody>
      </p:sp>
      <p:sp>
        <p:nvSpPr>
          <p:cNvPr id="12" name="TextBox 11"/>
          <p:cNvSpPr txBox="1"/>
          <p:nvPr/>
        </p:nvSpPr>
        <p:spPr>
          <a:xfrm>
            <a:off x="6207889" y="777245"/>
            <a:ext cx="1994457" cy="261610"/>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en-US" sz="1100" b="1" dirty="0"/>
              <a:t>=   </a:t>
            </a:r>
            <a:r>
              <a:rPr lang="en-US" sz="1100" b="1" dirty="0" smtClean="0"/>
              <a:t>Commercial / Mixed Use</a:t>
            </a:r>
            <a:endParaRPr lang="en-US" sz="1100" b="1" dirty="0"/>
          </a:p>
        </p:txBody>
      </p:sp>
      <p:sp>
        <p:nvSpPr>
          <p:cNvPr id="13" name="TextBox 12"/>
          <p:cNvSpPr txBox="1"/>
          <p:nvPr/>
        </p:nvSpPr>
        <p:spPr>
          <a:xfrm>
            <a:off x="6188123" y="2158111"/>
            <a:ext cx="2577950" cy="261610"/>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en-US" sz="1100" b="1" dirty="0"/>
              <a:t>=   Priority Development Area (PDA)</a:t>
            </a:r>
          </a:p>
        </p:txBody>
      </p:sp>
      <p:sp>
        <p:nvSpPr>
          <p:cNvPr id="14" name="TextBox 13"/>
          <p:cNvSpPr txBox="1"/>
          <p:nvPr/>
        </p:nvSpPr>
        <p:spPr>
          <a:xfrm>
            <a:off x="6190129" y="2551682"/>
            <a:ext cx="2534668" cy="261610"/>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en-US" sz="1100" b="1" dirty="0"/>
              <a:t>=   Priority Preservation Area (PPA)</a:t>
            </a:r>
          </a:p>
        </p:txBody>
      </p:sp>
      <p:sp>
        <p:nvSpPr>
          <p:cNvPr id="17" name="TextBox 16"/>
          <p:cNvSpPr txBox="1"/>
          <p:nvPr/>
        </p:nvSpPr>
        <p:spPr>
          <a:xfrm>
            <a:off x="1770319" y="2971800"/>
            <a:ext cx="899605" cy="430887"/>
          </a:xfrm>
          <a:prstGeom prst="rect">
            <a:avLst/>
          </a:prstGeom>
          <a:noFill/>
        </p:spPr>
        <p:txBody>
          <a:bodyPr wrap="none" rtlCol="0">
            <a:spAutoFit/>
          </a:bodyPr>
          <a:lstStyle/>
          <a:p>
            <a:r>
              <a:rPr lang="en-US" sz="1100" b="1" dirty="0" smtClean="0"/>
              <a:t>Storey Ave</a:t>
            </a:r>
          </a:p>
          <a:p>
            <a:r>
              <a:rPr lang="en-US" sz="1100" b="1" dirty="0" smtClean="0"/>
              <a:t>Port Plaza</a:t>
            </a:r>
            <a:endParaRPr lang="en-US" sz="1100" b="1" dirty="0"/>
          </a:p>
        </p:txBody>
      </p:sp>
      <p:sp>
        <p:nvSpPr>
          <p:cNvPr id="18" name="Oval 17"/>
          <p:cNvSpPr/>
          <p:nvPr/>
        </p:nvSpPr>
        <p:spPr>
          <a:xfrm>
            <a:off x="4419600" y="3555087"/>
            <a:ext cx="762000" cy="685800"/>
          </a:xfrm>
          <a:prstGeom prst="ellipse">
            <a:avLst/>
          </a:prstGeom>
          <a:solidFill>
            <a:schemeClr val="accent5">
              <a:alpha val="75000"/>
            </a:schemeClr>
          </a:solidFill>
          <a:ln w="31750">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19" name="TextBox 18"/>
          <p:cNvSpPr txBox="1"/>
          <p:nvPr/>
        </p:nvSpPr>
        <p:spPr>
          <a:xfrm>
            <a:off x="4361119" y="3754379"/>
            <a:ext cx="880369" cy="261610"/>
          </a:xfrm>
          <a:prstGeom prst="rect">
            <a:avLst/>
          </a:prstGeom>
          <a:noFill/>
        </p:spPr>
        <p:txBody>
          <a:bodyPr wrap="none" rtlCol="0">
            <a:spAutoFit/>
          </a:bodyPr>
          <a:lstStyle/>
          <a:p>
            <a:r>
              <a:rPr lang="en-US" sz="1100" b="1" dirty="0" smtClean="0"/>
              <a:t>Downtown</a:t>
            </a:r>
            <a:endParaRPr lang="en-US" sz="1100" b="1" dirty="0"/>
          </a:p>
        </p:txBody>
      </p:sp>
      <p:sp>
        <p:nvSpPr>
          <p:cNvPr id="20" name="Oval 19"/>
          <p:cNvSpPr/>
          <p:nvPr/>
        </p:nvSpPr>
        <p:spPr>
          <a:xfrm>
            <a:off x="4039303" y="4724400"/>
            <a:ext cx="762000" cy="685800"/>
          </a:xfrm>
          <a:prstGeom prst="ellipse">
            <a:avLst/>
          </a:prstGeom>
          <a:solidFill>
            <a:schemeClr val="accent5">
              <a:alpha val="75000"/>
            </a:schemeClr>
          </a:solidFill>
          <a:ln w="31750">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21" name="TextBox 20"/>
          <p:cNvSpPr txBox="1"/>
          <p:nvPr/>
        </p:nvSpPr>
        <p:spPr>
          <a:xfrm>
            <a:off x="4086329" y="4783016"/>
            <a:ext cx="699230" cy="600164"/>
          </a:xfrm>
          <a:prstGeom prst="rect">
            <a:avLst/>
          </a:prstGeom>
          <a:noFill/>
        </p:spPr>
        <p:txBody>
          <a:bodyPr wrap="none" rtlCol="0">
            <a:spAutoFit/>
          </a:bodyPr>
          <a:lstStyle/>
          <a:p>
            <a:pPr algn="ctr"/>
            <a:r>
              <a:rPr lang="en-US" sz="1100" b="1" dirty="0" smtClean="0"/>
              <a:t>Route 1</a:t>
            </a:r>
          </a:p>
          <a:p>
            <a:pPr algn="ctr"/>
            <a:r>
              <a:rPr lang="en-US" sz="1100" b="1" dirty="0" smtClean="0"/>
              <a:t>MBTA</a:t>
            </a:r>
          </a:p>
          <a:p>
            <a:pPr algn="ctr"/>
            <a:r>
              <a:rPr lang="en-US" sz="1100" b="1" dirty="0" smtClean="0"/>
              <a:t>Station</a:t>
            </a:r>
            <a:endParaRPr lang="en-US" sz="1100" b="1" dirty="0"/>
          </a:p>
        </p:txBody>
      </p:sp>
      <p:sp>
        <p:nvSpPr>
          <p:cNvPr id="22" name="Oval 21"/>
          <p:cNvSpPr/>
          <p:nvPr/>
        </p:nvSpPr>
        <p:spPr>
          <a:xfrm>
            <a:off x="5294449" y="4343400"/>
            <a:ext cx="762000" cy="685800"/>
          </a:xfrm>
          <a:prstGeom prst="ellipse">
            <a:avLst/>
          </a:prstGeom>
          <a:solidFill>
            <a:srgbClr val="FFFF00">
              <a:alpha val="75000"/>
            </a:srgbClr>
          </a:solidFill>
          <a:ln>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23" name="TextBox 22"/>
          <p:cNvSpPr txBox="1"/>
          <p:nvPr/>
        </p:nvSpPr>
        <p:spPr>
          <a:xfrm>
            <a:off x="5247691" y="4541857"/>
            <a:ext cx="848309" cy="261610"/>
          </a:xfrm>
          <a:prstGeom prst="rect">
            <a:avLst/>
          </a:prstGeom>
          <a:noFill/>
        </p:spPr>
        <p:txBody>
          <a:bodyPr wrap="none" rtlCol="0">
            <a:spAutoFit/>
          </a:bodyPr>
          <a:lstStyle/>
          <a:p>
            <a:r>
              <a:rPr lang="en-US" sz="1100" b="1" dirty="0" smtClean="0"/>
              <a:t>South End</a:t>
            </a:r>
            <a:endParaRPr lang="en-US" sz="1100" b="1" dirty="0"/>
          </a:p>
        </p:txBody>
      </p:sp>
      <p:sp>
        <p:nvSpPr>
          <p:cNvPr id="24" name="Oval 23"/>
          <p:cNvSpPr/>
          <p:nvPr/>
        </p:nvSpPr>
        <p:spPr>
          <a:xfrm>
            <a:off x="2895600" y="2819400"/>
            <a:ext cx="762000" cy="685800"/>
          </a:xfrm>
          <a:prstGeom prst="ellipse">
            <a:avLst/>
          </a:prstGeom>
          <a:solidFill>
            <a:srgbClr val="FFFF00">
              <a:alpha val="75000"/>
            </a:srgbClr>
          </a:solidFill>
          <a:ln>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25" name="TextBox 24"/>
          <p:cNvSpPr txBox="1"/>
          <p:nvPr/>
        </p:nvSpPr>
        <p:spPr>
          <a:xfrm>
            <a:off x="2848842" y="3017857"/>
            <a:ext cx="848309" cy="261610"/>
          </a:xfrm>
          <a:prstGeom prst="rect">
            <a:avLst/>
          </a:prstGeom>
          <a:noFill/>
        </p:spPr>
        <p:txBody>
          <a:bodyPr wrap="none" rtlCol="0">
            <a:spAutoFit/>
          </a:bodyPr>
          <a:lstStyle/>
          <a:p>
            <a:r>
              <a:rPr lang="en-US" sz="1100" b="1" dirty="0" smtClean="0"/>
              <a:t>North End</a:t>
            </a:r>
            <a:endParaRPr lang="en-US" sz="1100" b="1" dirty="0"/>
          </a:p>
        </p:txBody>
      </p:sp>
      <p:sp>
        <p:nvSpPr>
          <p:cNvPr id="26" name="Oval 25"/>
          <p:cNvSpPr/>
          <p:nvPr/>
        </p:nvSpPr>
        <p:spPr>
          <a:xfrm>
            <a:off x="4532449" y="4235025"/>
            <a:ext cx="762000" cy="685800"/>
          </a:xfrm>
          <a:prstGeom prst="ellipse">
            <a:avLst/>
          </a:prstGeom>
          <a:solidFill>
            <a:srgbClr val="FFFF00">
              <a:alpha val="75000"/>
            </a:srgbClr>
          </a:solidFill>
          <a:ln>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27" name="TextBox 26"/>
          <p:cNvSpPr txBox="1"/>
          <p:nvPr/>
        </p:nvSpPr>
        <p:spPr>
          <a:xfrm>
            <a:off x="4540791" y="4445205"/>
            <a:ext cx="769763" cy="261610"/>
          </a:xfrm>
          <a:prstGeom prst="rect">
            <a:avLst/>
          </a:prstGeom>
          <a:noFill/>
        </p:spPr>
        <p:txBody>
          <a:bodyPr wrap="none" rtlCol="0">
            <a:spAutoFit/>
          </a:bodyPr>
          <a:lstStyle/>
          <a:p>
            <a:r>
              <a:rPr lang="en-US" sz="1100" b="1" dirty="0" smtClean="0"/>
              <a:t>Back Bay</a:t>
            </a:r>
            <a:endParaRPr lang="en-US" sz="1100" b="1" dirty="0"/>
          </a:p>
        </p:txBody>
      </p:sp>
      <p:sp>
        <p:nvSpPr>
          <p:cNvPr id="28" name="Oval 27"/>
          <p:cNvSpPr/>
          <p:nvPr/>
        </p:nvSpPr>
        <p:spPr>
          <a:xfrm>
            <a:off x="838200" y="3810000"/>
            <a:ext cx="762000" cy="685800"/>
          </a:xfrm>
          <a:prstGeom prst="ellipse">
            <a:avLst/>
          </a:prstGeom>
          <a:solidFill>
            <a:srgbClr val="FFFF00">
              <a:alpha val="75000"/>
            </a:srgbClr>
          </a:solidFill>
          <a:ln>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29" name="TextBox 28"/>
          <p:cNvSpPr txBox="1"/>
          <p:nvPr/>
        </p:nvSpPr>
        <p:spPr>
          <a:xfrm>
            <a:off x="826611" y="4031903"/>
            <a:ext cx="797013" cy="261610"/>
          </a:xfrm>
          <a:prstGeom prst="rect">
            <a:avLst/>
          </a:prstGeom>
          <a:noFill/>
        </p:spPr>
        <p:txBody>
          <a:bodyPr wrap="none" rtlCol="0">
            <a:spAutoFit/>
          </a:bodyPr>
          <a:lstStyle/>
          <a:p>
            <a:r>
              <a:rPr lang="en-US" sz="1100" b="1" dirty="0" smtClean="0"/>
              <a:t>West End</a:t>
            </a:r>
            <a:endParaRPr lang="en-US" sz="1100" b="1" dirty="0"/>
          </a:p>
        </p:txBody>
      </p:sp>
      <p:sp>
        <p:nvSpPr>
          <p:cNvPr id="30" name="Oval 29"/>
          <p:cNvSpPr/>
          <p:nvPr/>
        </p:nvSpPr>
        <p:spPr>
          <a:xfrm>
            <a:off x="8276243" y="3228936"/>
            <a:ext cx="762000" cy="685800"/>
          </a:xfrm>
          <a:prstGeom prst="ellipse">
            <a:avLst/>
          </a:prstGeom>
          <a:solidFill>
            <a:srgbClr val="FFFF00">
              <a:alpha val="75000"/>
            </a:srgbClr>
          </a:solidFill>
          <a:ln w="31750">
            <a:solidFill>
              <a:srgbClr val="00B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31" name="TextBox 30"/>
          <p:cNvSpPr txBox="1"/>
          <p:nvPr/>
        </p:nvSpPr>
        <p:spPr>
          <a:xfrm>
            <a:off x="8206039" y="3439116"/>
            <a:ext cx="939681" cy="261610"/>
          </a:xfrm>
          <a:prstGeom prst="rect">
            <a:avLst/>
          </a:prstGeom>
          <a:noFill/>
        </p:spPr>
        <p:txBody>
          <a:bodyPr wrap="none" rtlCol="0">
            <a:spAutoFit/>
          </a:bodyPr>
          <a:lstStyle/>
          <a:p>
            <a:r>
              <a:rPr lang="en-US" sz="1100" b="1" dirty="0" smtClean="0"/>
              <a:t>Plum Island</a:t>
            </a:r>
            <a:endParaRPr lang="en-US" sz="1100" b="1" dirty="0"/>
          </a:p>
        </p:txBody>
      </p:sp>
      <p:sp>
        <p:nvSpPr>
          <p:cNvPr id="32" name="Oval 31"/>
          <p:cNvSpPr/>
          <p:nvPr/>
        </p:nvSpPr>
        <p:spPr>
          <a:xfrm>
            <a:off x="3124200" y="4460567"/>
            <a:ext cx="762000" cy="685800"/>
          </a:xfrm>
          <a:prstGeom prst="ellipse">
            <a:avLst/>
          </a:prstGeom>
          <a:solidFill>
            <a:srgbClr val="7030A0">
              <a:alpha val="75000"/>
            </a:srgbClr>
          </a:solidFill>
          <a:ln w="31750">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33" name="TextBox 32"/>
          <p:cNvSpPr txBox="1"/>
          <p:nvPr/>
        </p:nvSpPr>
        <p:spPr>
          <a:xfrm>
            <a:off x="3100888" y="4546267"/>
            <a:ext cx="867545" cy="600164"/>
          </a:xfrm>
          <a:prstGeom prst="rect">
            <a:avLst/>
          </a:prstGeom>
          <a:noFill/>
        </p:spPr>
        <p:txBody>
          <a:bodyPr wrap="none" rtlCol="0">
            <a:spAutoFit/>
          </a:bodyPr>
          <a:lstStyle/>
          <a:p>
            <a:pPr algn="ctr"/>
            <a:r>
              <a:rPr lang="en-US" sz="1100" b="1" dirty="0" smtClean="0"/>
              <a:t>Business</a:t>
            </a:r>
          </a:p>
          <a:p>
            <a:pPr algn="ctr"/>
            <a:r>
              <a:rPr lang="en-US" sz="1100" b="1" dirty="0" smtClean="0"/>
              <a:t>&amp;</a:t>
            </a:r>
            <a:r>
              <a:rPr lang="en-US" sz="1100" b="1" dirty="0"/>
              <a:t> </a:t>
            </a:r>
            <a:r>
              <a:rPr lang="en-US" sz="1100" b="1" dirty="0" smtClean="0"/>
              <a:t>Industry</a:t>
            </a:r>
          </a:p>
          <a:p>
            <a:pPr algn="ctr"/>
            <a:r>
              <a:rPr lang="en-US" sz="1100" b="1" dirty="0" smtClean="0"/>
              <a:t>Park</a:t>
            </a:r>
            <a:endParaRPr lang="en-US" sz="1100" b="1" dirty="0"/>
          </a:p>
        </p:txBody>
      </p:sp>
      <p:sp>
        <p:nvSpPr>
          <p:cNvPr id="34" name="TextBox 33"/>
          <p:cNvSpPr txBox="1"/>
          <p:nvPr/>
        </p:nvSpPr>
        <p:spPr>
          <a:xfrm>
            <a:off x="5740769" y="2576840"/>
            <a:ext cx="396262" cy="230832"/>
          </a:xfrm>
          <a:prstGeom prst="rect">
            <a:avLst/>
          </a:prstGeom>
          <a:noFill/>
          <a:ln w="31750">
            <a:solidFill>
              <a:srgbClr val="00B050"/>
            </a:solidFill>
          </a:ln>
          <a:effectLst>
            <a:outerShdw blurRad="50800" dist="38100" dir="2700000" algn="tl" rotWithShape="0">
              <a:prstClr val="black">
                <a:alpha val="40000"/>
              </a:prstClr>
            </a:outerShdw>
          </a:effectLst>
        </p:spPr>
        <p:txBody>
          <a:bodyPr wrap="none" rtlCol="0">
            <a:spAutoFit/>
          </a:bodyPr>
          <a:lstStyle/>
          <a:p>
            <a:r>
              <a:rPr lang="en-US" sz="900" b="1" dirty="0"/>
              <a:t> </a:t>
            </a:r>
            <a:r>
              <a:rPr lang="en-US" sz="900" b="1" dirty="0" smtClean="0"/>
              <a:t>     </a:t>
            </a:r>
            <a:endParaRPr lang="en-US" sz="900" b="1" dirty="0"/>
          </a:p>
        </p:txBody>
      </p:sp>
      <p:sp>
        <p:nvSpPr>
          <p:cNvPr id="36" name="TextBox 35"/>
          <p:cNvSpPr txBox="1"/>
          <p:nvPr/>
        </p:nvSpPr>
        <p:spPr>
          <a:xfrm>
            <a:off x="6192034" y="1096906"/>
            <a:ext cx="1130438" cy="261610"/>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en-US" sz="1100" b="1" dirty="0"/>
              <a:t>=   </a:t>
            </a:r>
            <a:r>
              <a:rPr lang="en-US" sz="1100" b="1" dirty="0" smtClean="0"/>
              <a:t>Residential</a:t>
            </a:r>
            <a:endParaRPr lang="en-US" sz="1100" b="1" dirty="0"/>
          </a:p>
        </p:txBody>
      </p:sp>
      <p:sp>
        <p:nvSpPr>
          <p:cNvPr id="39" name="TextBox 38"/>
          <p:cNvSpPr txBox="1"/>
          <p:nvPr/>
        </p:nvSpPr>
        <p:spPr>
          <a:xfrm>
            <a:off x="5785344" y="1469013"/>
            <a:ext cx="360996" cy="230832"/>
          </a:xfrm>
          <a:prstGeom prst="rect">
            <a:avLst/>
          </a:prstGeom>
          <a:solidFill>
            <a:srgbClr val="7030A0"/>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900" b="1" dirty="0"/>
              <a:t> </a:t>
            </a:r>
            <a:r>
              <a:rPr lang="en-US" sz="900" b="1" dirty="0" smtClean="0"/>
              <a:t>    </a:t>
            </a:r>
            <a:endParaRPr lang="en-US" sz="900" b="1" dirty="0"/>
          </a:p>
        </p:txBody>
      </p:sp>
      <p:sp>
        <p:nvSpPr>
          <p:cNvPr id="40" name="TextBox 39"/>
          <p:cNvSpPr txBox="1"/>
          <p:nvPr/>
        </p:nvSpPr>
        <p:spPr>
          <a:xfrm>
            <a:off x="6189615" y="1436874"/>
            <a:ext cx="1021433" cy="261610"/>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en-US" sz="1100" b="1" dirty="0"/>
              <a:t>=   </a:t>
            </a:r>
            <a:r>
              <a:rPr lang="en-US" sz="1100" b="1" dirty="0" smtClean="0"/>
              <a:t>Industrial</a:t>
            </a:r>
            <a:endParaRPr lang="en-US" sz="1100" b="1" dirty="0"/>
          </a:p>
        </p:txBody>
      </p:sp>
      <p:sp>
        <p:nvSpPr>
          <p:cNvPr id="41" name="Oval 40"/>
          <p:cNvSpPr/>
          <p:nvPr/>
        </p:nvSpPr>
        <p:spPr>
          <a:xfrm>
            <a:off x="609600" y="2186264"/>
            <a:ext cx="762000" cy="685800"/>
          </a:xfrm>
          <a:prstGeom prst="ellipse">
            <a:avLst/>
          </a:prstGeom>
          <a:solidFill>
            <a:srgbClr val="00CC00">
              <a:alpha val="50000"/>
            </a:srgbClr>
          </a:solidFill>
          <a:ln w="31750">
            <a:solidFill>
              <a:srgbClr val="00B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42" name="TextBox 41"/>
          <p:cNvSpPr txBox="1"/>
          <p:nvPr/>
        </p:nvSpPr>
        <p:spPr>
          <a:xfrm>
            <a:off x="604445" y="2398359"/>
            <a:ext cx="790601" cy="261610"/>
          </a:xfrm>
          <a:prstGeom prst="rect">
            <a:avLst/>
          </a:prstGeom>
          <a:noFill/>
        </p:spPr>
        <p:txBody>
          <a:bodyPr wrap="none" rtlCol="0">
            <a:spAutoFit/>
          </a:bodyPr>
          <a:lstStyle/>
          <a:p>
            <a:r>
              <a:rPr lang="en-US" sz="1100" b="1" dirty="0" smtClean="0"/>
              <a:t>Maudslay</a:t>
            </a:r>
            <a:endParaRPr lang="en-US" sz="1100" b="1" dirty="0"/>
          </a:p>
        </p:txBody>
      </p:sp>
      <p:sp>
        <p:nvSpPr>
          <p:cNvPr id="43" name="Oval 42"/>
          <p:cNvSpPr/>
          <p:nvPr/>
        </p:nvSpPr>
        <p:spPr>
          <a:xfrm>
            <a:off x="1839121" y="3751384"/>
            <a:ext cx="762000" cy="685800"/>
          </a:xfrm>
          <a:prstGeom prst="ellipse">
            <a:avLst/>
          </a:prstGeom>
          <a:solidFill>
            <a:srgbClr val="00CC00">
              <a:alpha val="50000"/>
            </a:srgbClr>
          </a:solidFill>
          <a:ln w="31750">
            <a:solidFill>
              <a:srgbClr val="00B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44" name="TextBox 43"/>
          <p:cNvSpPr txBox="1"/>
          <p:nvPr/>
        </p:nvSpPr>
        <p:spPr>
          <a:xfrm>
            <a:off x="1857412" y="3881109"/>
            <a:ext cx="758541" cy="430887"/>
          </a:xfrm>
          <a:prstGeom prst="rect">
            <a:avLst/>
          </a:prstGeom>
          <a:noFill/>
        </p:spPr>
        <p:txBody>
          <a:bodyPr wrap="none" rtlCol="0">
            <a:spAutoFit/>
          </a:bodyPr>
          <a:lstStyle/>
          <a:p>
            <a:pPr algn="ctr"/>
            <a:r>
              <a:rPr lang="en-US" sz="1100" b="1" dirty="0" smtClean="0"/>
              <a:t>Common</a:t>
            </a:r>
          </a:p>
          <a:p>
            <a:pPr algn="ctr"/>
            <a:r>
              <a:rPr lang="en-US" sz="1100" b="1" dirty="0" smtClean="0"/>
              <a:t>Pasture</a:t>
            </a:r>
            <a:endParaRPr lang="en-US" sz="1100" b="1" dirty="0"/>
          </a:p>
        </p:txBody>
      </p:sp>
      <p:sp>
        <p:nvSpPr>
          <p:cNvPr id="45" name="Oval 44"/>
          <p:cNvSpPr/>
          <p:nvPr/>
        </p:nvSpPr>
        <p:spPr>
          <a:xfrm>
            <a:off x="826611" y="4846349"/>
            <a:ext cx="762000" cy="685800"/>
          </a:xfrm>
          <a:prstGeom prst="ellipse">
            <a:avLst/>
          </a:prstGeom>
          <a:solidFill>
            <a:srgbClr val="00CC00">
              <a:alpha val="50000"/>
            </a:srgbClr>
          </a:solidFill>
          <a:ln w="31750">
            <a:solidFill>
              <a:srgbClr val="00B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46" name="TextBox 45"/>
          <p:cNvSpPr txBox="1"/>
          <p:nvPr/>
        </p:nvSpPr>
        <p:spPr>
          <a:xfrm>
            <a:off x="786287" y="5058444"/>
            <a:ext cx="909223" cy="261610"/>
          </a:xfrm>
          <a:prstGeom prst="rect">
            <a:avLst/>
          </a:prstGeom>
          <a:noFill/>
        </p:spPr>
        <p:txBody>
          <a:bodyPr wrap="none" rtlCol="0">
            <a:spAutoFit/>
          </a:bodyPr>
          <a:lstStyle/>
          <a:p>
            <a:r>
              <a:rPr lang="en-US" sz="1100" b="1" dirty="0" smtClean="0"/>
              <a:t>City Forest</a:t>
            </a:r>
            <a:endParaRPr lang="en-US" sz="1100" b="1" dirty="0"/>
          </a:p>
        </p:txBody>
      </p:sp>
      <p:sp>
        <p:nvSpPr>
          <p:cNvPr id="48" name="Oval 47"/>
          <p:cNvSpPr/>
          <p:nvPr/>
        </p:nvSpPr>
        <p:spPr>
          <a:xfrm>
            <a:off x="2115318" y="4642339"/>
            <a:ext cx="762000" cy="685800"/>
          </a:xfrm>
          <a:prstGeom prst="ellipse">
            <a:avLst/>
          </a:prstGeom>
          <a:solidFill>
            <a:srgbClr val="00CC00">
              <a:alpha val="50000"/>
            </a:srgbClr>
          </a:solidFill>
          <a:ln w="31750">
            <a:solidFill>
              <a:srgbClr val="00B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endParaRPr>
          </a:p>
        </p:txBody>
      </p:sp>
      <p:sp>
        <p:nvSpPr>
          <p:cNvPr id="49" name="TextBox 48"/>
          <p:cNvSpPr txBox="1"/>
          <p:nvPr/>
        </p:nvSpPr>
        <p:spPr>
          <a:xfrm>
            <a:off x="2168989" y="4788814"/>
            <a:ext cx="641522" cy="430887"/>
          </a:xfrm>
          <a:prstGeom prst="rect">
            <a:avLst/>
          </a:prstGeom>
          <a:noFill/>
        </p:spPr>
        <p:txBody>
          <a:bodyPr wrap="none" rtlCol="0">
            <a:spAutoFit/>
          </a:bodyPr>
          <a:lstStyle/>
          <a:p>
            <a:pPr algn="ctr"/>
            <a:r>
              <a:rPr lang="en-US" sz="1100" b="1" dirty="0" smtClean="0"/>
              <a:t>Myette</a:t>
            </a:r>
          </a:p>
          <a:p>
            <a:pPr algn="ctr"/>
            <a:r>
              <a:rPr lang="en-US" sz="1100" b="1" dirty="0" smtClean="0"/>
              <a:t>Farm</a:t>
            </a:r>
            <a:endParaRPr lang="en-US" sz="1100" b="1" dirty="0"/>
          </a:p>
        </p:txBody>
      </p:sp>
      <p:sp>
        <p:nvSpPr>
          <p:cNvPr id="50" name="TextBox 49"/>
          <p:cNvSpPr txBox="1"/>
          <p:nvPr/>
        </p:nvSpPr>
        <p:spPr>
          <a:xfrm>
            <a:off x="5791200" y="1826568"/>
            <a:ext cx="360996" cy="230832"/>
          </a:xfrm>
          <a:prstGeom prst="rect">
            <a:avLst/>
          </a:prstGeom>
          <a:solidFill>
            <a:srgbClr val="00CC00"/>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900" b="1" dirty="0"/>
              <a:t> </a:t>
            </a:r>
            <a:r>
              <a:rPr lang="en-US" sz="900" b="1" dirty="0" smtClean="0"/>
              <a:t>    </a:t>
            </a:r>
            <a:endParaRPr lang="en-US" sz="900" b="1" dirty="0"/>
          </a:p>
        </p:txBody>
      </p:sp>
      <p:sp>
        <p:nvSpPr>
          <p:cNvPr id="51" name="TextBox 50"/>
          <p:cNvSpPr txBox="1"/>
          <p:nvPr/>
        </p:nvSpPr>
        <p:spPr>
          <a:xfrm>
            <a:off x="6195471" y="1794429"/>
            <a:ext cx="2053767" cy="261610"/>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en-US" sz="1100" b="1" dirty="0"/>
              <a:t>=   </a:t>
            </a:r>
            <a:r>
              <a:rPr lang="en-US" sz="1100" b="1" dirty="0" smtClean="0"/>
              <a:t>Open Space / Agriculture</a:t>
            </a:r>
            <a:endParaRPr lang="en-US" sz="1100" b="1" dirty="0"/>
          </a:p>
        </p:txBody>
      </p:sp>
    </p:spTree>
    <p:extLst>
      <p:ext uri="{BB962C8B-B14F-4D97-AF65-F5344CB8AC3E}">
        <p14:creationId xmlns:p14="http://schemas.microsoft.com/office/powerpoint/2010/main" val="12042612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Downtown</a:t>
            </a:r>
          </a:p>
        </p:txBody>
      </p:sp>
      <p:sp>
        <p:nvSpPr>
          <p:cNvPr id="3" name="Content Placeholder 2"/>
          <p:cNvSpPr>
            <a:spLocks noGrp="1"/>
          </p:cNvSpPr>
          <p:nvPr>
            <p:ph sz="quarter" idx="13"/>
          </p:nvPr>
        </p:nvSpPr>
        <p:spPr/>
        <p:txBody>
          <a:bodyPr>
            <a:normAutofit/>
          </a:bodyPr>
          <a:lstStyle/>
          <a:p>
            <a:pPr lvl="0">
              <a:lnSpc>
                <a:spcPct val="150000"/>
              </a:lnSpc>
            </a:pPr>
            <a:r>
              <a:rPr lang="en-US" b="1" dirty="0"/>
              <a:t>Maintain and enhance the downtown's role as the City's civic, cultural, service and commercial center, and as a regional commerce center for surrounding </a:t>
            </a:r>
            <a:r>
              <a:rPr lang="en-US" b="1" dirty="0" smtClean="0"/>
              <a:t>towns by encouraging compatible redevelopment and infill development.</a:t>
            </a:r>
            <a:endParaRPr lang="en-US" dirty="0"/>
          </a:p>
          <a:p>
            <a:endParaRPr lang="en-US" dirty="0"/>
          </a:p>
        </p:txBody>
      </p:sp>
      <p:pic>
        <p:nvPicPr>
          <p:cNvPr id="2050" name="Picture 2" descr="http://www.eccf.org/sites/default/files/spotlight/custom-squ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920490"/>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070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Downtown</a:t>
            </a:r>
          </a:p>
        </p:txBody>
      </p:sp>
      <p:sp>
        <p:nvSpPr>
          <p:cNvPr id="3" name="Content Placeholder 2"/>
          <p:cNvSpPr>
            <a:spLocks noGrp="1"/>
          </p:cNvSpPr>
          <p:nvPr>
            <p:ph sz="quarter" idx="13"/>
          </p:nvPr>
        </p:nvSpPr>
        <p:spPr/>
        <p:txBody>
          <a:bodyPr>
            <a:normAutofit/>
          </a:bodyPr>
          <a:lstStyle/>
          <a:p>
            <a:pPr lvl="0">
              <a:lnSpc>
                <a:spcPct val="150000"/>
              </a:lnSpc>
            </a:pPr>
            <a:r>
              <a:rPr lang="en-US" b="1" dirty="0" smtClean="0"/>
              <a:t>Expand the central waterfront park, reducing the “footprint” of parking lots on NRA lands, creating a new harbormaster facility to encourage boating activities and tourism, and establishing a permanent visitor center with public restrooms.</a:t>
            </a:r>
            <a:endParaRPr lang="en-US" dirty="0"/>
          </a:p>
          <a:p>
            <a:endParaRPr lang="en-US" dirty="0"/>
          </a:p>
        </p:txBody>
      </p:sp>
      <p:pic>
        <p:nvPicPr>
          <p:cNvPr id="5" name="Picture 10" descr="M:\2012-jobs\1202 NEW Newburyport Masterplan\F. Photos\F.00 Existing Conditions\12_0615 Site\DSC02995.JPG"/>
          <p:cNvPicPr>
            <a:picLocks noChangeAspect="1" noChangeArrowheads="1"/>
          </p:cNvPicPr>
          <p:nvPr/>
        </p:nvPicPr>
        <p:blipFill>
          <a:blip r:embed="rId2">
            <a:extLst>
              <a:ext uri="{28A0092B-C50C-407E-A947-70E740481C1C}">
                <a14:useLocalDpi xmlns:a14="http://schemas.microsoft.com/office/drawing/2010/main" val="0"/>
              </a:ext>
            </a:extLst>
          </a:blip>
          <a:srcRect t="8519"/>
          <a:stretch>
            <a:fillRect/>
          </a:stretch>
        </p:blipFill>
        <p:spPr bwMode="auto">
          <a:xfrm>
            <a:off x="1371600" y="3916680"/>
            <a:ext cx="3124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9026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Storey </a:t>
            </a:r>
            <a:r>
              <a:rPr lang="en-US" dirty="0"/>
              <a:t>Ave</a:t>
            </a:r>
          </a:p>
        </p:txBody>
      </p:sp>
      <p:sp>
        <p:nvSpPr>
          <p:cNvPr id="3" name="Content Placeholder 2"/>
          <p:cNvSpPr>
            <a:spLocks noGrp="1"/>
          </p:cNvSpPr>
          <p:nvPr>
            <p:ph sz="quarter" idx="13"/>
          </p:nvPr>
        </p:nvSpPr>
        <p:spPr/>
        <p:txBody>
          <a:bodyPr>
            <a:normAutofit/>
          </a:bodyPr>
          <a:lstStyle/>
          <a:p>
            <a:pPr lvl="0">
              <a:lnSpc>
                <a:spcPct val="150000"/>
              </a:lnSpc>
            </a:pPr>
            <a:r>
              <a:rPr lang="en-US" b="1" dirty="0"/>
              <a:t>Transform the Storey Ave gateway from a generic </a:t>
            </a:r>
            <a:r>
              <a:rPr lang="en-US" b="1" dirty="0" smtClean="0"/>
              <a:t>commercial </a:t>
            </a:r>
            <a:r>
              <a:rPr lang="en-US" b="1" dirty="0"/>
              <a:t>strip-mall into a mixed-use village center more characteristic of Newburyport and subject to more stringent architectural design </a:t>
            </a:r>
            <a:r>
              <a:rPr lang="en-US" b="1" dirty="0" smtClean="0"/>
              <a:t>review.</a:t>
            </a:r>
            <a:endParaRPr lang="en-US" dirty="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463290"/>
            <a:ext cx="3384142"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020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4372168"/>
            <a:ext cx="7239000" cy="1143000"/>
          </a:xfrm>
        </p:spPr>
        <p:txBody>
          <a:bodyPr/>
          <a:lstStyle/>
          <a:p>
            <a:r>
              <a:rPr lang="en-US" dirty="0" smtClean="0"/>
              <a:t>Route 1 Traffic Circle &amp; Commuter Rail Station</a:t>
            </a:r>
            <a:endParaRPr lang="en-US" dirty="0"/>
          </a:p>
        </p:txBody>
      </p:sp>
      <p:sp>
        <p:nvSpPr>
          <p:cNvPr id="3" name="Content Placeholder 2"/>
          <p:cNvSpPr>
            <a:spLocks noGrp="1"/>
          </p:cNvSpPr>
          <p:nvPr>
            <p:ph sz="quarter" idx="13"/>
          </p:nvPr>
        </p:nvSpPr>
        <p:spPr/>
        <p:txBody>
          <a:bodyPr>
            <a:normAutofit/>
          </a:bodyPr>
          <a:lstStyle/>
          <a:p>
            <a:pPr lvl="0">
              <a:lnSpc>
                <a:spcPct val="150000"/>
              </a:lnSpc>
            </a:pPr>
            <a:r>
              <a:rPr lang="en-US" b="1" dirty="0"/>
              <a:t>Transform the Route 1 Traffic Circle and the MBTA Commuter Rail Station area into a Mixed Use Transit Oriented Development (TOD) with pedestrian-friendly streetscapes and additional residential development with ancillary amenities.</a:t>
            </a:r>
            <a:endParaRPr lang="en-US" dirty="0"/>
          </a:p>
        </p:txBody>
      </p:sp>
    </p:spTree>
    <p:extLst>
      <p:ext uri="{BB962C8B-B14F-4D97-AF65-F5344CB8AC3E}">
        <p14:creationId xmlns:p14="http://schemas.microsoft.com/office/powerpoint/2010/main" val="561065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4372168"/>
            <a:ext cx="7239000" cy="1143000"/>
          </a:xfrm>
        </p:spPr>
        <p:txBody>
          <a:bodyPr/>
          <a:lstStyle/>
          <a:p>
            <a:r>
              <a:rPr lang="en-US" dirty="0" smtClean="0"/>
              <a:t>Business &amp; Industry Park</a:t>
            </a:r>
            <a:endParaRPr lang="en-US" dirty="0"/>
          </a:p>
        </p:txBody>
      </p:sp>
      <p:sp>
        <p:nvSpPr>
          <p:cNvPr id="3" name="Content Placeholder 2"/>
          <p:cNvSpPr>
            <a:spLocks noGrp="1"/>
          </p:cNvSpPr>
          <p:nvPr>
            <p:ph sz="quarter" idx="13"/>
          </p:nvPr>
        </p:nvSpPr>
        <p:spPr/>
        <p:txBody>
          <a:bodyPr>
            <a:normAutofit lnSpcReduction="10000"/>
          </a:bodyPr>
          <a:lstStyle/>
          <a:p>
            <a:pPr lvl="0">
              <a:lnSpc>
                <a:spcPct val="150000"/>
              </a:lnSpc>
            </a:pPr>
            <a:r>
              <a:rPr lang="en-US" b="1" dirty="0"/>
              <a:t>Encourage private investment and economic development opportunities within the Newburyport Business &amp; Industry Park without exacerbating potential flood damages by encouraging vertical expansions and the conversion of underutilized parking areas into usable building space.</a:t>
            </a:r>
            <a:endParaRPr lang="en-US" dirty="0"/>
          </a:p>
        </p:txBody>
      </p:sp>
    </p:spTree>
    <p:extLst>
      <p:ext uri="{BB962C8B-B14F-4D97-AF65-F5344CB8AC3E}">
        <p14:creationId xmlns:p14="http://schemas.microsoft.com/office/powerpoint/2010/main" val="390661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4372168"/>
            <a:ext cx="7239000" cy="1143000"/>
          </a:xfrm>
        </p:spPr>
        <p:txBody>
          <a:bodyPr/>
          <a:lstStyle/>
          <a:p>
            <a:r>
              <a:rPr lang="en-US" dirty="0" smtClean="0"/>
              <a:t>South End</a:t>
            </a:r>
            <a:endParaRPr lang="en-US" dirty="0"/>
          </a:p>
        </p:txBody>
      </p:sp>
      <p:sp>
        <p:nvSpPr>
          <p:cNvPr id="3" name="Content Placeholder 2"/>
          <p:cNvSpPr>
            <a:spLocks noGrp="1"/>
          </p:cNvSpPr>
          <p:nvPr>
            <p:ph sz="quarter" idx="13"/>
          </p:nvPr>
        </p:nvSpPr>
        <p:spPr/>
        <p:txBody>
          <a:bodyPr>
            <a:normAutofit lnSpcReduction="10000"/>
          </a:bodyPr>
          <a:lstStyle/>
          <a:p>
            <a:pPr lvl="0">
              <a:lnSpc>
                <a:spcPct val="150000"/>
              </a:lnSpc>
            </a:pPr>
            <a:r>
              <a:rPr lang="en-US" b="1" dirty="0"/>
              <a:t>Preserve the character of the High Street and Water Street corridors, ensure the compatibility of infill development, encourage 2 and 3-family residential use, consider allowing by-right accessory units and adapt to climate change and natural hazards near the Merrimack River.</a:t>
            </a:r>
            <a:endParaRPr lang="en-US" dirty="0"/>
          </a:p>
        </p:txBody>
      </p:sp>
    </p:spTree>
    <p:extLst>
      <p:ext uri="{BB962C8B-B14F-4D97-AF65-F5344CB8AC3E}">
        <p14:creationId xmlns:p14="http://schemas.microsoft.com/office/powerpoint/2010/main" val="2260553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10200"/>
            <a:ext cx="6512511" cy="1143000"/>
          </a:xfrm>
        </p:spPr>
        <p:txBody>
          <a:bodyPr/>
          <a:lstStyle/>
          <a:p>
            <a:r>
              <a:rPr lang="en-US" dirty="0">
                <a:effectLst/>
              </a:rPr>
              <a:t>Objective </a:t>
            </a:r>
            <a:r>
              <a:rPr lang="en-US" dirty="0" smtClean="0">
                <a:effectLst/>
              </a:rPr>
              <a:t>1.1</a:t>
            </a:r>
            <a:endParaRPr lang="en-US" dirty="0"/>
          </a:p>
        </p:txBody>
      </p:sp>
      <p:sp>
        <p:nvSpPr>
          <p:cNvPr id="3" name="Content Placeholder 2"/>
          <p:cNvSpPr>
            <a:spLocks noGrp="1"/>
          </p:cNvSpPr>
          <p:nvPr>
            <p:ph sz="quarter" idx="13"/>
          </p:nvPr>
        </p:nvSpPr>
        <p:spPr>
          <a:xfrm>
            <a:off x="533400" y="457200"/>
            <a:ext cx="3956303" cy="4221481"/>
          </a:xfrm>
        </p:spPr>
        <p:txBody>
          <a:bodyPr>
            <a:noAutofit/>
          </a:bodyPr>
          <a:lstStyle/>
          <a:p>
            <a:pPr>
              <a:lnSpc>
                <a:spcPct val="160000"/>
              </a:lnSpc>
            </a:pPr>
            <a:r>
              <a:rPr lang="en-US" sz="1700" dirty="0"/>
              <a:t>Protect pastoral character </a:t>
            </a:r>
            <a:r>
              <a:rPr lang="en-US" sz="1700" dirty="0" smtClean="0"/>
              <a:t>and </a:t>
            </a:r>
            <a:r>
              <a:rPr lang="en-US" sz="1700" dirty="0"/>
              <a:t>scenic views </a:t>
            </a:r>
            <a:r>
              <a:rPr lang="en-US" sz="1700" dirty="0" smtClean="0"/>
              <a:t>and </a:t>
            </a:r>
            <a:r>
              <a:rPr lang="en-US" sz="1700" dirty="0"/>
              <a:t>support natural resources including: agricultural uses;  a wide range of bird </a:t>
            </a:r>
            <a:r>
              <a:rPr lang="en-US" sz="1700" dirty="0" smtClean="0"/>
              <a:t>and </a:t>
            </a:r>
            <a:r>
              <a:rPr lang="en-US" sz="1700" dirty="0"/>
              <a:t>marine </a:t>
            </a:r>
            <a:r>
              <a:rPr lang="en-US" sz="1700" dirty="0" smtClean="0"/>
              <a:t>and </a:t>
            </a:r>
            <a:r>
              <a:rPr lang="en-US" sz="1700" dirty="0"/>
              <a:t>estuarine life for migrating, native, endangered </a:t>
            </a:r>
            <a:r>
              <a:rPr lang="en-US" sz="1700" dirty="0" smtClean="0"/>
              <a:t>and </a:t>
            </a:r>
            <a:r>
              <a:rPr lang="en-US" sz="1700" dirty="0"/>
              <a:t>threatened species; </a:t>
            </a:r>
            <a:r>
              <a:rPr lang="en-US" sz="1700" dirty="0" smtClean="0"/>
              <a:t>and </a:t>
            </a:r>
            <a:r>
              <a:rPr lang="en-US" sz="1700" dirty="0"/>
              <a:t>a largely un‐fragmented habitat corridor including </a:t>
            </a:r>
            <a:r>
              <a:rPr lang="en-US" sz="1700" dirty="0" smtClean="0"/>
              <a:t>bald </a:t>
            </a:r>
            <a:r>
              <a:rPr lang="en-US" sz="1700" dirty="0"/>
              <a:t>eagle habitat.</a:t>
            </a:r>
          </a:p>
        </p:txBody>
      </p:sp>
      <p:sp>
        <p:nvSpPr>
          <p:cNvPr id="4" name="Content Placeholder 3"/>
          <p:cNvSpPr>
            <a:spLocks noGrp="1"/>
          </p:cNvSpPr>
          <p:nvPr>
            <p:ph sz="quarter" idx="14"/>
          </p:nvPr>
        </p:nvSpPr>
        <p:spPr>
          <a:xfrm>
            <a:off x="4645152" y="655320"/>
            <a:ext cx="3584448" cy="4526280"/>
          </a:xfrm>
        </p:spPr>
        <p:txBody>
          <a:bodyPr>
            <a:noAutofit/>
          </a:bodyPr>
          <a:lstStyle/>
          <a:p>
            <a:r>
              <a:rPr lang="en-US" sz="1200" dirty="0"/>
              <a:t>Action </a:t>
            </a:r>
            <a:r>
              <a:rPr lang="en-US" sz="1200" dirty="0" smtClean="0"/>
              <a:t>-</a:t>
            </a:r>
            <a:r>
              <a:rPr lang="en-US" sz="1200" dirty="0"/>
              <a:t>1.1:1 – </a:t>
            </a:r>
            <a:r>
              <a:rPr lang="en-US" sz="1200" dirty="0">
                <a:solidFill>
                  <a:schemeClr val="accent6">
                    <a:lumMod val="75000"/>
                  </a:schemeClr>
                </a:solidFill>
              </a:rPr>
              <a:t>Protect and preserve scenic vistas and working farms</a:t>
            </a:r>
            <a:r>
              <a:rPr lang="en-US" sz="1200" dirty="0"/>
              <a:t>, water systems, vernal pools and priority habitats, Great Marsh ecosystem and other marshlands, and scenic trail systems in the Common Pasture, Little River and Parker River Watershed areas, Merrimack River waterfront, Curzon Mill/Artichoke River area, and land along Old Ferry Road</a:t>
            </a:r>
          </a:p>
          <a:p>
            <a:r>
              <a:rPr lang="en-US" sz="1200" dirty="0"/>
              <a:t>Action </a:t>
            </a:r>
            <a:r>
              <a:rPr lang="en-US" sz="1200" dirty="0" smtClean="0"/>
              <a:t>-</a:t>
            </a:r>
            <a:r>
              <a:rPr lang="en-US" sz="1200" dirty="0"/>
              <a:t>1.1:2 – Protect scenic byways and roadways</a:t>
            </a:r>
          </a:p>
          <a:p>
            <a:r>
              <a:rPr lang="en-US" sz="1200" dirty="0"/>
              <a:t>Action </a:t>
            </a:r>
            <a:r>
              <a:rPr lang="en-US" sz="1200" dirty="0" smtClean="0"/>
              <a:t>-</a:t>
            </a:r>
            <a:r>
              <a:rPr lang="en-US" sz="1200" dirty="0"/>
              <a:t>1.1:3 – </a:t>
            </a:r>
            <a:r>
              <a:rPr lang="en-US" sz="1200" dirty="0">
                <a:solidFill>
                  <a:schemeClr val="accent6">
                    <a:lumMod val="75000"/>
                  </a:schemeClr>
                </a:solidFill>
              </a:rPr>
              <a:t>Encourage and support private land conservation </a:t>
            </a:r>
            <a:r>
              <a:rPr lang="en-US" sz="1200" dirty="0" smtClean="0">
                <a:solidFill>
                  <a:schemeClr val="accent6">
                    <a:lumMod val="75000"/>
                  </a:schemeClr>
                </a:solidFill>
              </a:rPr>
              <a:t>measures</a:t>
            </a:r>
          </a:p>
          <a:p>
            <a:r>
              <a:rPr lang="en-US" sz="1200" dirty="0"/>
              <a:t>Action </a:t>
            </a:r>
            <a:r>
              <a:rPr lang="en-US" sz="1200" dirty="0" smtClean="0"/>
              <a:t>-</a:t>
            </a:r>
            <a:r>
              <a:rPr lang="en-US" sz="1200" dirty="0"/>
              <a:t>1.1.4 - Encourage and support volunteer stewardship groups who care for public open space</a:t>
            </a:r>
          </a:p>
          <a:p>
            <a:r>
              <a:rPr lang="en-US" sz="1200" dirty="0"/>
              <a:t>Action </a:t>
            </a:r>
            <a:r>
              <a:rPr lang="en-US" sz="1200" dirty="0" smtClean="0"/>
              <a:t>-</a:t>
            </a:r>
            <a:r>
              <a:rPr lang="en-US" sz="1200" dirty="0"/>
              <a:t>1.1.5 – Support active farming use of </a:t>
            </a:r>
            <a:r>
              <a:rPr lang="en-US" sz="1200" dirty="0" smtClean="0"/>
              <a:t>land</a:t>
            </a:r>
            <a:endParaRPr lang="en-US" sz="1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343400"/>
            <a:ext cx="2720868" cy="1676400"/>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6096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4372168"/>
            <a:ext cx="7239000" cy="1143000"/>
          </a:xfrm>
        </p:spPr>
        <p:txBody>
          <a:bodyPr/>
          <a:lstStyle/>
          <a:p>
            <a:r>
              <a:rPr lang="en-US" dirty="0" smtClean="0"/>
              <a:t>North End</a:t>
            </a:r>
            <a:endParaRPr lang="en-US" dirty="0"/>
          </a:p>
        </p:txBody>
      </p:sp>
      <p:sp>
        <p:nvSpPr>
          <p:cNvPr id="3" name="Content Placeholder 2"/>
          <p:cNvSpPr>
            <a:spLocks noGrp="1"/>
          </p:cNvSpPr>
          <p:nvPr>
            <p:ph sz="quarter" idx="13"/>
          </p:nvPr>
        </p:nvSpPr>
        <p:spPr/>
        <p:txBody>
          <a:bodyPr>
            <a:normAutofit fontScale="85000" lnSpcReduction="10000"/>
          </a:bodyPr>
          <a:lstStyle/>
          <a:p>
            <a:pPr lvl="0">
              <a:lnSpc>
                <a:spcPct val="150000"/>
              </a:lnSpc>
            </a:pPr>
            <a:r>
              <a:rPr lang="en-US" b="1" dirty="0"/>
              <a:t>Preserve the character of the High Street and Merrimac Street corridors, encourage commercial, mixed-use or institutional (higher education) uses at the </a:t>
            </a:r>
            <a:r>
              <a:rPr lang="en-US" b="1" dirty="0" err="1"/>
              <a:t>Mersen</a:t>
            </a:r>
            <a:r>
              <a:rPr lang="en-US" b="1" dirty="0"/>
              <a:t> site, ensure the continued success of Anna Jaques Hospital </a:t>
            </a:r>
            <a:r>
              <a:rPr lang="en-US" b="1" dirty="0" smtClean="0"/>
              <a:t>and </a:t>
            </a:r>
            <a:r>
              <a:rPr lang="en-US" b="1" dirty="0"/>
              <a:t>yacht/boating club uses, adopt neighborhood design guidelines, encourage 2 and 3-family residential use, consider allowing by-right accessory units.</a:t>
            </a:r>
            <a:endParaRPr lang="en-US" dirty="0"/>
          </a:p>
        </p:txBody>
      </p:sp>
      <p:sp>
        <p:nvSpPr>
          <p:cNvPr id="4" name="AutoShape 2" descr="data:image/jpeg;base64,/9j/4AAQSkZJRgABAQAAAQABAAD/2wCEAAkGBxQSEhUUExQWFRQXFRgXGBYYFxcYGBgXFRYXFhcXGBcYHSggGB8lHBcVITEhJSkrLi4uFx8zODMtNygtLisBCgoKDg0OGxAQGiwkHxwsLCwsLCwsLCwsLCwsLCwsLCwsMSwsLCw3LCwsLCwsLCwsLCwtLCwsLCw3LCssLCs3K//AABEIAKAA8AMBIgACEQEDEQH/xAAbAAABBQEBAAAAAAAAAAAAAAAFAQIDBAYAB//EAEQQAAEDAgMDCgIIBAUDBQAAAAEAAhEDIQQSMQVBUQYTIjJhcYGRobHB0RQjM0JScoLwFWKS4QcWJENzU7LCNJOz0vH/xAAZAQADAQEBAAAAAAAAAAAAAAABAgMABAX/xAAmEQACAgICAgEEAwEAAAAAAAAAAQIRAxIhMQRBURMUIjJhobGB/9oADAMBAAIRAxEAPwArX2pQZ1q1MfqHwKov5X4ZptULj/K1x9UIpbOot0pt8p91YpBoIsAO4LrflSfo5F4kV2w1W5cUGAtNa+8BpLkOdyzZ/t0a1T9OX3KH4drcziGgS46AKy56X7mXob7aHse7lXindTCtb2vqk+gAVaptTHP+9Rp9zS4+qkJVWrjabes9g/UEjzTfsdYYL0MezEv6+LqdzAGeyg/g7Cem6o/tc8lPO1ae5xd+VrnewVaptpo0bUO7qxr+YhI22OopdIuM2XRH+2PG/urDWNbo1o7gEGqbbd92kP1Pj2BUP8XqnQMbusHH4hHSXwHZGlw7umz8w9wjVeg6mc9K3Fm4/JefDF1i5kVIJe1oIa2AToe3cttg9tuaW08U0Unu6r/9up3E9U9hQkpRdhSUlTDmz9pNqjg4fdVyUExWzw7pN6LhvH79ES5O7Ta2qG4no7g4jok7pXTj8lV+Rx5PFaf4hDD4R7+q0nt3eaLt5PyOlUvugWRmk1oADYjdGngnFwU5Z5P9eB4+PCK5BH+X2x1zPdbyQ7EbNe0gdYnhK05qpc4WjmmnyGWCD6MjWoPAGZpE9iqELcgyh+0Nl85EENjdHxVYeSvaJT8Z1cWZVcEWxOxXt0IPohZauiM1Lo5JQlHsRclhLCYQanBdC5Yw6V0pF0LGFSFOSLAMMoqicXKN5XlUe6ZvH7Tqsrc21wDSAZgTfvURxdQkTUf4HLw/DCh2t/6oflHsUuXpDuPwT40q5FkxuKpAiT0r7yXe6sYVwZYAAKN7hESNRvTw2ZiSewE+wVOBeS/g6/QaB+ED0VPEU9O8KajhnwIY7Qbo9ynVMFUMdGL7yELS9mdsquamM3959yiH8MqbyweJPsAnUtkHfUGu5vzKb6iF1ZXwf2tH/np+5XpPKHCtq02McMzS8Ag6GdVicJsloqUyXOMPB3RINty1O0RWGUg5mhwNhpE6hSm1JjpOKB1Ln8JnyzWw9MgFhP1jBlBljj1hfqnzRjDYmliWS0hwuDa7TvBGoPYgWJ2i/JXFiCf/ABYkr0S+pXrtfzVRjGuDmx0o50kOH3hbeleJrlBWRGp2btirhDBmpR4b29oO9bXB46nVaHsdmB9O/gvNcNteHmjiAGVAYzD7N53Q77pPA+qvCk+k7PRMHe06HwQi67BKN8o9DdUaupVmnQysdgtrc7YnK8atPuOKvMqEXBXXHEpLhnHLM4vlGiqbQpt3yexQO2wNwQMunVcnWCPsR+RL0EcXtLMOjI8UMqGTJTkkKsYqPRGU3LsZCXKnQuhEUZlXZVKGp/MmJNu9azUQhq6FJlTixCzUQ5V2VTBq7KtYKPNS9McbFCMNt+i/72U8HW9dERbUBEgyOy6809opHZtN7y9wJdxkqw3AUhPQae+/uU6kde9S5tVjDaNJoJhoHcAFKTdRB105xQMTNckrFNaVFVqgXJAHaY91qMTkpjCqT9pUhrUZ/UPgms2kw9XM78rXO9gtQApQd02fmHutivPP4kGFriypAc37hGp0utvs/adKuDzbwSNW6OHe03CWQ0RmO2UyoHDqkjUD3CA7TwT2c6SLGmACNDGc/Fa0LnNBEESOB0Rjka7BLGmY7FX50G4PNWOnWcPmn4DaNSgcomrSzZQwnptAEjK46j+U+aN43Y4cHFhyuMd3RMhCKmGcx4DhE1JHdkhdG0J9knGUA3QqU8S3PTdMfeFnNPBw1b3FXcLtEtIbW8H7j38FldnbPqPyvpEseGUWh44OLmwfxAkCyNUsacobiWtZmjpi9NxdOUZvuuOU9E+BKmpPG+AuEcq5NXQw5f1YS1MOW6x5oHg8Q7DO6Qc+lvbPTZ3ce5aejWpOAdTOZp3k+YPArpjm2OSWDUohqsUMMHEgyO4WXQ2d6V1Q7pVHZFJexBgXZsvqr9LZgB4jgqNOsRcFSfTX8SlkpjxlBPlF91ZjNGenxQ7EvzukmAmOqE6lMWjCgSyX0c5nakXJU5MRKEi5YB4/W2DhaoOVhZO+i4PH9JuPJUG8lHNth8QwunS9J3cWkmVz3OHWY10bx0Sp/wCJGIJcBweA9vrdeX+S7PapfJXqOxeGk16L3N/EBMX4i3nCmw+26T/vZfzW9dFPhdsPtltf7j8o/pcCFbrV6L/tqbD2vp5Xf+4yR6Iqddm1ZCyqDpcKTnEN2nsigxhqUHvY6QIFQPZfj97zQpuPrs/DU7+iU6kmIzVCooMXHRkAjOzW+9Vdm4znBcQ4RI4TKlxtQAAk/fb7oMy7L+HqtdOUC24R7KTDNJzRbpu91n2Yxg+8JjjdFtm7TphnSdeSdCdT3IJsrwP23Qy0mOJk89R/+QKxtPCtdlJEOD2gOFnAFwBhwuqW1sYKrWMYHE87SdJa4CGvDjc9gRPabg1oJ0D2nvh25UxtVyQyp3aLGwdo1vpD6D3Z2tphwc4dO+4ka+S0ubw71iuS+J5zGvdBH1IHkStXtTJzTucAc2IINxJMD1hRlTfBVN68lwJtVgOolZTZ+0XspsLKmcDD845tQl0luWQH6tmTrO5GcPtphtUBpOETm6vS0h+l4OsLatGUkwjhhzZEdUGkIGoFN7nfqs4padVroaYIIYCCLQG4ixB79E4pj6IdqPEa/u6yZmgZQLqYbzfTZA+rJu2BSH1bj2vPRdbgQiXJ99N7y+m43HSbpBIkZmnQ8FS+h5C03IBFxqBNP4MJRTka1nOg5JcaLgdJtzG/xKrDh2iWTmLTDKH7T2gym+lTcenVeA0dg1cezQd5RDbWMZQbmc0i8NaJLnGOq0b/AAXmOz6davjG16sRzsZiQG20ZTv0o4CYvK690cccEmr9I9OXJ8JpIG9OQaGlVqu0abWl+cQJ0O8bhxWR5R7Ueav1bppODTOa0RBMgSOtfhCFY+uS5os1op5J3B0APNiCbwuSfktXSLxxX2a7/M7TEMIsOtYyZt6KTD8o2O1YW6b26nd6LAVsa4VenwJtEd6Q7SIDbyC6Tv7SOG49y515WQd4YnrY9PTzSwsFsflM8PpskAOIGU7hIi54hb+F24cyyLg55w1PFRq20dIe4VcwLkwjLGUyBFRrzaOkB6IbtbYhf1GxGlwZJ1lc31Uel9NmX2m8867KYAAFu4GfVO+nPZADjdoPnPBTYzZNbMTzbotcCdABuQ/HHK4A2Ia2xEHyKndjrgu1cebZmi4B03GfkkGLaexDa9ScvY0DylRvOncPZag2zWbFI6RG8j0RGpBiePwQnk/9mfzFFXHROuhWWKYA0Ty5RNKcXIikrTdv5h7rb1cO12oBusIw3b+Ye69AOvikkPEGYXY1NlXnmWcW5SNxG4woeVZIwtTd1b/qCMNQrlWP9JVuBYa6dYJRjA7MxgY0iZzUXg3iJDYhHtl7QFVzgB97D2JEnpkERvFwsWQ4DT7kEi43b1YZVLbhxaTlMEkQLx4GNUVOS4JanoFKg+lApuLPtDl61MkV20x0T1RDvuxoEW2TjTVpB7m5T0gQCSBkcQfZZ/ZNWtkc57mmW1zEQQRVol0nyKM8mT9WQdRXqjyrOBRbvkZBGlVDgHNIc0ixBkHxCubJ6NUOBgwRPYYmf6W3WTZgC2HU3ZSRcttPRZEg2dqdRxRnk3jKhrNbUaJIcQ8W0AJBb25tQdxTxi7VCTmtWmA9r4+riazxVzDKS3m4MMbOhHRB0u5zsp4IrgMG945wWa0C+uYNNmh5AkfysAYOJWmdsikahquYHOMRmEhsACWg2Btqp9ofZP8Ayn0V/pc2CXmLTWKGbQxbaLHPdMC5jXXhv3rE7b29zrwGnKGtLmmOs0wDB3Wjx1W5x+DZVaWva1wuRmEgHivJdt020qrhSgtAkOaS68wbbrg2M6hS8lyrvg5cUV/0hOIBsSXFwgbrG1yOtdLhXc5nBDScwEmBcDLJnsA9EGry52aQROoEX1FtwSU8QBuBEgzOrRutpdcmnwzoou0abnmS0uaB0jO7sMXTcS8l4p7m6Nn8WpuuwuKsDmIAno74i0eagqYsmJ6TmyAwjQAWMk3QVtmDGBpEuzAtBmRmFiWm8jhAF1vOTm2h9k9+bpBlMwSTdxlxgW6o7F5fRrGg6XTcSIOoIvqiWy9puJDrSHS2QBEbv7IRzTg7iJKKfZUds9t9fG6aMEW3a9zT2W9lbbWadHDzHzTwDCa2evqis11ZmlSdbG/DjKe/FVckuDXCYII4CZ17eCkcSBJHh3BCqbAM798ZZnjqimJKCB+IwrHOJLAJMwDEd1lXqbPad5HDeiDyFGU9knBEmyqeUQDMGbdvHyUrtqs4O9Pmu2V1nfp+Kr4ujDyi5NInqrLY2uPwnzSnavBnr/ZBW0+mR2KHHuLACDF0m8g6pGtw1UuDHWEkW13rY4/lAyjVNN7XTY5hB17NVhNjPmlSJ1hvuoP8TMU5uNIDiBzbLf1Kkv4BF0ej0NvUHf7gH5gQqvK6o12CrQQ4ZRoQd4Xj+JqVaZhznA69Y/DvUuCqucSJPVPHs1S0/YW7JWGIixIMx4KxUxbpGaHmGi+oA0E8FSrkQ0DUC6YH/D0RomaHB7WcxtiRLagM9Kc5bJJ42C33I5+bDSbk1apJ4k1CSfUryqjBBJ4O816TyKxbGYYB72tJqVIkgTDrxPelQ0QzU2f+Ex2dwjXyVjYVFzcRTLv5xOurAB7KQOm4uFZ2afrW9/wVYZGmLkx2maIBQbQb9VU/I72S1MdSaYdUpg8C9oPkSCuxJDqLiLgsdcflXXscGpQ2/iqQp83WfzYqAgO/DABmN4mBHaF5NtSlzZdIztBJzhwLdwEEGSDwWw/xAxrxkpkDIWZmmJu7KL8IPnovOqmNZzbmxFwWkASYN5PfuXD5E05ddF8cRtCg6oXOY0mL7jAuqQqzqIB38TuSiuBMW3axB36bl1Zs9VthOkwcov3Qktp8lRhrHTXX9z4FXtmVmw9+bK4aeOoAn1Vc4tjGOGUEECJNwSD2Xj2TMPXZzmbJ0fwkk7oJJ1N7pW7iAO0MW1zHZ3S4NiQ0dGTrP9lHsLEODgA0kTYkQGm3SmbQd59EHZDOiSS5wiGnUHQEjTuV1+Lq9UktDCfPT9QEqS4QGjO4ME1GiTed/BpPwUTMW+OtuVrAUSKrJ/m/7HKozDW1GnGdQurguFH4mo3ND3dEnf3JlbHVWiC6QRm8f2UuJgc4f5j8FBjWkgR+AD2Qo1sV20HW0uJXfxI8NypVLZSeAXOaDfsHxWNszR7ArZnOtEOaPcqPaW1Kbahbc2FwotgaVY4j/tUe2qHOPGQCWUy582tI46pn0Zdkf05gJcZymwtvHYq+0cU17OiZVV/2Y7yoQbOtFkqQzPROTmxqjsPSJhogEAzMaiym5U8k34zEc6KrGjI1sFrj1ZvbvWlfWaxmZxytAHgLQuwmKZVaHMOYH96Lo0RzbsxA/wAPHnXEN4fZuPu5WsLyCLSZxEyCLUvm9aantWkXOYHXaCTw6PWg74Vf/MdD8Tj3NN+5LLSPbKQhln+qsDDkG3fXcf0D/wCykPIOkdatTSLBg03oydu0sgeC4guywBJBibjcoXcpKYE5akfk+ZRUYNWib2TplOnyJoi2eodfwb/0orhtiUmUxS6TmhznCSCZfE7v5UzE7bY1waGveS0OGUTY6J1DbBc4N5msJIElthO8o6xAnL0SYfY9NklmZsiDDiN4No0NleotLRAfU78xzDudqD2yhI29mJ5ujVqAGMzRaQnUttguLX0n0yGF8Oi4HYprJjvhnQ/HzpW1/ZNW2LRe/O9mZ8zmLiSTxPGUVo7WLYoNfADD0Rub3+KB7J24Kzsrm5HES28hw33jVR0D/rnjjT+AVjm7LnLHHH6KS+HHOxjXGJYDNwd3VXl1d1+jcePmvXcXs/n6RZ0eu13TnLYHhrqsTt/YWJFSGUs7RZvNtcGm19TMj+y5sq/Kx4rgyToIuYPw+CdRxrmZgDAcIIB1VnE4BwaXucQbdFzXNJBmI46eqHCm4TY6SbGwHgkGpnOMtk93/wCrqdW1gmim5wJaDAiTuvcSUR2bsOvWMUqTnbjuHgTrxW/gxLSaXtLnVGti5tLvRSU6zWkDrU7E5m3nhI77RxKZtHk7Xw9TmajYdrYhwcOII1BRPB8ngLEvnKJIyxmtaDeNblJowGkLa0degR4j3VZ5xH/Rpu7QAfRD/wCKgE8Yg20vFjbzhXsPjJjLOlhEyeNlDea7H3ZWGMqTehT/AKEExYD3k5WCToBZbCqOdB0zwcpm7jFgRF53HsWMxjvqSdCCL79bhdOKW3JS4tERw7T91vl/dNOGb+FvkUGq45xOqRmKN7lUYLXwaPZbQHOgAXbp4qLaVFpqEuMEwN+ioYHaOUybzG/gn4jaBc6RbxTWqE25Ku0aAaIbcIezR3cjFWk6qNQPVIzYjoPTFxGi1DbI9G5Rn/Su7mfBDq1R2EJFNstrMBaB92oAAff1Wjonot/KPYKTMug5TLP2bzb202iSaDgTe7oO9R4TEuaxo52u2B1W0gY7JJkrWgp2ftUMuHd3Z2YfL+nHWrMlzha0NpOrhzqgc9xaW2Ntx7ZVra+zKjGj62rVbMPaTeOIC0edJKeENY0QzZfqS2+TO7RosD2FrcRam0BzLW3AyLHio8KypztMsGIAzDMahtE/JadLKZxsSM6MjTwLmZg6lWJzH7N2VseV1IKZYHkYetJY4ZnvkAEG+m74rVyocW0ljwNSxw9CudeMk7O2fnymqcf9A+AwIr4SneHtzFjt4OY+67ZNKs7EGpVYWwzKTuJECRxmFf2FhnUqLWPEOvIF9ST8UQC6ThINruH0d4LyzpN6Q1EHsQWhXYAAawPaS6T32CtcpdoBtE02w5z3NtOgaZJMduWPFZAYlxN6YN+OvqubL2Wg6Rqa76NQQ5zHDW7reqaMPSDXimKYzNIhpaJkRxWW54ieg2d13KI1S6Jp23kO+bSoapFNgts7GswVCmwsBqG7+qSD3yeJCvUMacQ1oc0mmS6cosDffuJk6rG4vCOJkC24fJPw9WpzZa0mZ4xbTXeUJQfdi2b9uIp9FslpFoBE2EBc/FUnZwXBwBa5zSbRv7x2Lzn6JW3MPeCCfKUW2Hi6tJx6LrggyOKGuSLuwp3wA/pbiQc0RoeHjr7p1PFE2nfrxMJ21NnuouGeDOhbviJjzVXBtzODbNvYn+6oqkrRPs0mCx+VrZkm1t/fO4orjds0S5zKjGvZJzDK2AZ3HWZ7t6AYs0wAaHSyXOa4kndAndxsosBiGsbNZoLiXEFwNt1u8gTxgJdEFRZW5TUqQcx1IZQ4GWi4BbAtwm9uIQQFarFBuKYWhgD29VwAaBxHaN6G0eTdZzsoyme1Vi+ORqoG04PerFKg5xgX8UYHIquNXMHiT6KzS5J1Gj7YDjDCfikeeC9k5AzBsNM9Lepn7UjQT32RWnyVnr1XHuaB7kqzT5LUgYL6h/U0ewQXkwXsCZbw2JqFoPOO0G/S2itjGv4+pVRrQ2w0FhvsEuZdKfsJb+nP4+pXfT38fUqpKQlG2akXPp7+PqfmuGOdx9T81TBSgrWzUi59Odx9/mu+nO/c/NU8y7MtZqRc+mu/c/Nd9Mdx9/mqmZKHLWakWhincf35pleqXiDpM2kfFQhyXMgYe3B0+ZqnKAWszAybdIA776oRSqTOi0ezWBwqtIkGmbHf0mprdn0/+m3yXPlzKDpozZlq9QSD4apjawAM28lrvoTB/tt8h8k/mWDRjfIKL8yK9C7GO+lMkXSGuLxfwK2cfyt8go3TuIHgl+8T6j/ZtzLUapGrT5FT03TfKfIrVbOxGR0uZnHfp4b1pKGNpOPRyjwEKqzWVirPMcNsh1Ro55twTEnTwCI0Nj0xoDMRpb1RgN3ghc6oOPouR5pVRPZg1mzWNMhl98CJ8la+iNOrB3lWhHE+ibmb3qbnL5Bb+SNmFaB1R5BStoAaAJoaNwTh5eCVuRrHc12+i40z+JN8UhPn3JabNQhbxK624pwP7hcXoAoBVT0j3lNzKLE1ek78xUfPL34fqhyxmXFyrCqu5xOYshy7MqwqpedWMWcy7MoOcXc4tRifMlDlXD07OtRiwHJQ5Vg9Pa9BowZ2Kbv/AON3/irBIHFU9iO6Tv8Ajd8FZDl5nmyqSAx2bsTSb8Fwqapoqk7lw1YB4BKc1vaEocP3808OV4xSNSIhRnT2UhwhG+NNNUtEkzBiVcoNDtRJ4b1RRHjFNn//2Q==">
            <a:hlinkClick r:id="rId2"/>
          </p:cNvPr>
          <p:cNvSpPr>
            <a:spLocks noChangeAspect="1" noChangeArrowheads="1"/>
          </p:cNvSpPr>
          <p:nvPr/>
        </p:nvSpPr>
        <p:spPr bwMode="auto">
          <a:xfrm>
            <a:off x="114300" y="-914400"/>
            <a:ext cx="28575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SEhUUExQWFRQXFRgXGBYYFxcYGBgXFRYXFhcXGBcYHSggGB8lHBcVITEhJSkrLi4uFx8zODMtNygtLisBCgoKDg0OGxAQGiwkHxwsLCwsLCwsLCwsLCwsLCwsLCwsMSwsLCw3LCwsLCwsLCwsLCwtLCwsLCw3LCssLCs3K//AABEIAKAA8AMBIgACEQEDEQH/xAAbAAABBQEBAAAAAAAAAAAAAAAFAQIDBAYAB//EAEQQAAEDAgMDCgIIBAUDBQAAAAEAAhEDIQQSMQVBUQYTIjJhcYGRobHB0RQjM0JScoLwFWKS4QcWJENzU7LCNJOz0vH/xAAZAQADAQEBAAAAAAAAAAAAAAABAgMABAX/xAAmEQACAgICAgEEAwEAAAAAAAAAAQIRAxIhMQRBURMUIjJhobGB/9oADAMBAAIRAxEAPwArX2pQZ1q1MfqHwKov5X4ZptULj/K1x9UIpbOot0pt8p91YpBoIsAO4LrflSfo5F4kV2w1W5cUGAtNa+8BpLkOdyzZ/t0a1T9OX3KH4drcziGgS46AKy56X7mXob7aHse7lXindTCtb2vqk+gAVaptTHP+9Rp9zS4+qkJVWrjabes9g/UEjzTfsdYYL0MezEv6+LqdzAGeyg/g7Cem6o/tc8lPO1ae5xd+VrnewVaptpo0bUO7qxr+YhI22OopdIuM2XRH+2PG/urDWNbo1o7gEGqbbd92kP1Pj2BUP8XqnQMbusHH4hHSXwHZGlw7umz8w9wjVeg6mc9K3Fm4/JefDF1i5kVIJe1oIa2AToe3cttg9tuaW08U0Unu6r/9up3E9U9hQkpRdhSUlTDmz9pNqjg4fdVyUExWzw7pN6LhvH79ES5O7Ta2qG4no7g4jok7pXTj8lV+Rx5PFaf4hDD4R7+q0nt3eaLt5PyOlUvugWRmk1oADYjdGngnFwU5Z5P9eB4+PCK5BH+X2x1zPdbyQ7EbNe0gdYnhK05qpc4WjmmnyGWCD6MjWoPAGZpE9iqELcgyh+0Nl85EENjdHxVYeSvaJT8Z1cWZVcEWxOxXt0IPohZauiM1Lo5JQlHsRclhLCYQanBdC5Yw6V0pF0LGFSFOSLAMMoqicXKN5XlUe6ZvH7Tqsrc21wDSAZgTfvURxdQkTUf4HLw/DCh2t/6oflHsUuXpDuPwT40q5FkxuKpAiT0r7yXe6sYVwZYAAKN7hESNRvTw2ZiSewE+wVOBeS/g6/QaB+ED0VPEU9O8KajhnwIY7Qbo9ynVMFUMdGL7yELS9mdsquamM3959yiH8MqbyweJPsAnUtkHfUGu5vzKb6iF1ZXwf2tH/np+5XpPKHCtq02McMzS8Ag6GdVicJsloqUyXOMPB3RINty1O0RWGUg5mhwNhpE6hSm1JjpOKB1Ln8JnyzWw9MgFhP1jBlBljj1hfqnzRjDYmliWS0hwuDa7TvBGoPYgWJ2i/JXFiCf/ABYkr0S+pXrtfzVRjGuDmx0o50kOH3hbeleJrlBWRGp2btirhDBmpR4b29oO9bXB46nVaHsdmB9O/gvNcNteHmjiAGVAYzD7N53Q77pPA+qvCk+k7PRMHe06HwQi67BKN8o9DdUaupVmnQysdgtrc7YnK8atPuOKvMqEXBXXHEpLhnHLM4vlGiqbQpt3yexQO2wNwQMunVcnWCPsR+RL0EcXtLMOjI8UMqGTJTkkKsYqPRGU3LsZCXKnQuhEUZlXZVKGp/MmJNu9azUQhq6FJlTixCzUQ5V2VTBq7KtYKPNS9McbFCMNt+i/72U8HW9dERbUBEgyOy6809opHZtN7y9wJdxkqw3AUhPQae+/uU6kde9S5tVjDaNJoJhoHcAFKTdRB105xQMTNckrFNaVFVqgXJAHaY91qMTkpjCqT9pUhrUZ/UPgms2kw9XM78rXO9gtQApQd02fmHutivPP4kGFriypAc37hGp0utvs/adKuDzbwSNW6OHe03CWQ0RmO2UyoHDqkjUD3CA7TwT2c6SLGmACNDGc/Fa0LnNBEESOB0Rjka7BLGmY7FX50G4PNWOnWcPmn4DaNSgcomrSzZQwnptAEjK46j+U+aN43Y4cHFhyuMd3RMhCKmGcx4DhE1JHdkhdG0J9knGUA3QqU8S3PTdMfeFnNPBw1b3FXcLtEtIbW8H7j38FldnbPqPyvpEseGUWh44OLmwfxAkCyNUsacobiWtZmjpi9NxdOUZvuuOU9E+BKmpPG+AuEcq5NXQw5f1YS1MOW6x5oHg8Q7DO6Qc+lvbPTZ3ce5aejWpOAdTOZp3k+YPArpjm2OSWDUohqsUMMHEgyO4WXQ2d6V1Q7pVHZFJexBgXZsvqr9LZgB4jgqNOsRcFSfTX8SlkpjxlBPlF91ZjNGenxQ7EvzukmAmOqE6lMWjCgSyX0c5nakXJU5MRKEi5YB4/W2DhaoOVhZO+i4PH9JuPJUG8lHNth8QwunS9J3cWkmVz3OHWY10bx0Sp/wCJGIJcBweA9vrdeX+S7PapfJXqOxeGk16L3N/EBMX4i3nCmw+26T/vZfzW9dFPhdsPtltf7j8o/pcCFbrV6L/tqbD2vp5Xf+4yR6Iqddm1ZCyqDpcKTnEN2nsigxhqUHvY6QIFQPZfj97zQpuPrs/DU7+iU6kmIzVCooMXHRkAjOzW+9Vdm4znBcQ4RI4TKlxtQAAk/fb7oMy7L+HqtdOUC24R7KTDNJzRbpu91n2Yxg+8JjjdFtm7TphnSdeSdCdT3IJsrwP23Qy0mOJk89R/+QKxtPCtdlJEOD2gOFnAFwBhwuqW1sYKrWMYHE87SdJa4CGvDjc9gRPabg1oJ0D2nvh25UxtVyQyp3aLGwdo1vpD6D3Z2tphwc4dO+4ka+S0ubw71iuS+J5zGvdBH1IHkStXtTJzTucAc2IINxJMD1hRlTfBVN68lwJtVgOolZTZ+0XspsLKmcDD845tQl0luWQH6tmTrO5GcPtphtUBpOETm6vS0h+l4OsLatGUkwjhhzZEdUGkIGoFN7nfqs4padVroaYIIYCCLQG4ixB79E4pj6IdqPEa/u6yZmgZQLqYbzfTZA+rJu2BSH1bj2vPRdbgQiXJ99N7y+m43HSbpBIkZmnQ8FS+h5C03IBFxqBNP4MJRTka1nOg5JcaLgdJtzG/xKrDh2iWTmLTDKH7T2gym+lTcenVeA0dg1cezQd5RDbWMZQbmc0i8NaJLnGOq0b/AAXmOz6davjG16sRzsZiQG20ZTv0o4CYvK690cccEmr9I9OXJ8JpIG9OQaGlVqu0abWl+cQJ0O8bhxWR5R7Ueav1bppODTOa0RBMgSOtfhCFY+uS5os1op5J3B0APNiCbwuSfktXSLxxX2a7/M7TEMIsOtYyZt6KTD8o2O1YW6b26nd6LAVsa4VenwJtEd6Q7SIDbyC6Tv7SOG49y515WQd4YnrY9PTzSwsFsflM8PpskAOIGU7hIi54hb+F24cyyLg55w1PFRq20dIe4VcwLkwjLGUyBFRrzaOkB6IbtbYhf1GxGlwZJ1lc31Uel9NmX2m8867KYAAFu4GfVO+nPZADjdoPnPBTYzZNbMTzbotcCdABuQ/HHK4A2Ia2xEHyKndjrgu1cebZmi4B03GfkkGLaexDa9ScvY0DylRvOncPZag2zWbFI6RG8j0RGpBiePwQnk/9mfzFFXHROuhWWKYA0Ty5RNKcXIikrTdv5h7rb1cO12oBusIw3b+Ye69AOvikkPEGYXY1NlXnmWcW5SNxG4woeVZIwtTd1b/qCMNQrlWP9JVuBYa6dYJRjA7MxgY0iZzUXg3iJDYhHtl7QFVzgB97D2JEnpkERvFwsWQ4DT7kEi43b1YZVLbhxaTlMEkQLx4GNUVOS4JanoFKg+lApuLPtDl61MkV20x0T1RDvuxoEW2TjTVpB7m5T0gQCSBkcQfZZ/ZNWtkc57mmW1zEQQRVol0nyKM8mT9WQdRXqjyrOBRbvkZBGlVDgHNIc0ixBkHxCubJ6NUOBgwRPYYmf6W3WTZgC2HU3ZSRcttPRZEg2dqdRxRnk3jKhrNbUaJIcQ8W0AJBb25tQdxTxi7VCTmtWmA9r4+riazxVzDKS3m4MMbOhHRB0u5zsp4IrgMG945wWa0C+uYNNmh5AkfysAYOJWmdsikahquYHOMRmEhsACWg2Btqp9ofZP8Ayn0V/pc2CXmLTWKGbQxbaLHPdMC5jXXhv3rE7b29zrwGnKGtLmmOs0wDB3Wjx1W5x+DZVaWva1wuRmEgHivJdt020qrhSgtAkOaS68wbbrg2M6hS8lyrvg5cUV/0hOIBsSXFwgbrG1yOtdLhXc5nBDScwEmBcDLJnsA9EGry52aQROoEX1FtwSU8QBuBEgzOrRutpdcmnwzoou0abnmS0uaB0jO7sMXTcS8l4p7m6Nn8WpuuwuKsDmIAno74i0eagqYsmJ6TmyAwjQAWMk3QVtmDGBpEuzAtBmRmFiWm8jhAF1vOTm2h9k9+bpBlMwSTdxlxgW6o7F5fRrGg6XTcSIOoIvqiWy9puJDrSHS2QBEbv7IRzTg7iJKKfZUds9t9fG6aMEW3a9zT2W9lbbWadHDzHzTwDCa2evqis11ZmlSdbG/DjKe/FVckuDXCYII4CZ17eCkcSBJHh3BCqbAM798ZZnjqimJKCB+IwrHOJLAJMwDEd1lXqbPad5HDeiDyFGU9knBEmyqeUQDMGbdvHyUrtqs4O9Pmu2V1nfp+Kr4ujDyi5NInqrLY2uPwnzSnavBnr/ZBW0+mR2KHHuLACDF0m8g6pGtw1UuDHWEkW13rY4/lAyjVNN7XTY5hB17NVhNjPmlSJ1hvuoP8TMU5uNIDiBzbLf1Kkv4BF0ej0NvUHf7gH5gQqvK6o12CrQQ4ZRoQd4Xj+JqVaZhznA69Y/DvUuCqucSJPVPHs1S0/YW7JWGIixIMx4KxUxbpGaHmGi+oA0E8FSrkQ0DUC6YH/D0RomaHB7WcxtiRLagM9Kc5bJJ42C33I5+bDSbk1apJ4k1CSfUryqjBBJ4O816TyKxbGYYB72tJqVIkgTDrxPelQ0QzU2f+Ex2dwjXyVjYVFzcRTLv5xOurAB7KQOm4uFZ2afrW9/wVYZGmLkx2maIBQbQb9VU/I72S1MdSaYdUpg8C9oPkSCuxJDqLiLgsdcflXXscGpQ2/iqQp83WfzYqAgO/DABmN4mBHaF5NtSlzZdIztBJzhwLdwEEGSDwWw/xAxrxkpkDIWZmmJu7KL8IPnovOqmNZzbmxFwWkASYN5PfuXD5E05ddF8cRtCg6oXOY0mL7jAuqQqzqIB38TuSiuBMW3axB36bl1Zs9VthOkwcov3Qktp8lRhrHTXX9z4FXtmVmw9+bK4aeOoAn1Vc4tjGOGUEECJNwSD2Xj2TMPXZzmbJ0fwkk7oJJ1N7pW7iAO0MW1zHZ3S4NiQ0dGTrP9lHsLEODgA0kTYkQGm3SmbQd59EHZDOiSS5wiGnUHQEjTuV1+Lq9UktDCfPT9QEqS4QGjO4ME1GiTed/BpPwUTMW+OtuVrAUSKrJ/m/7HKozDW1GnGdQurguFH4mo3ND3dEnf3JlbHVWiC6QRm8f2UuJgc4f5j8FBjWkgR+AD2Qo1sV20HW0uJXfxI8NypVLZSeAXOaDfsHxWNszR7ArZnOtEOaPcqPaW1Kbahbc2FwotgaVY4j/tUe2qHOPGQCWUy582tI46pn0Zdkf05gJcZymwtvHYq+0cU17OiZVV/2Y7yoQbOtFkqQzPROTmxqjsPSJhogEAzMaiym5U8k34zEc6KrGjI1sFrj1ZvbvWlfWaxmZxytAHgLQuwmKZVaHMOYH96Lo0RzbsxA/wAPHnXEN4fZuPu5WsLyCLSZxEyCLUvm9aantWkXOYHXaCTw6PWg74Vf/MdD8Tj3NN+5LLSPbKQhln+qsDDkG3fXcf0D/wCykPIOkdatTSLBg03oydu0sgeC4guywBJBibjcoXcpKYE5akfk+ZRUYNWib2TplOnyJoi2eodfwb/0orhtiUmUxS6TmhznCSCZfE7v5UzE7bY1waGveS0OGUTY6J1DbBc4N5msJIElthO8o6xAnL0SYfY9NklmZsiDDiN4No0NleotLRAfU78xzDudqD2yhI29mJ5ujVqAGMzRaQnUttguLX0n0yGF8Oi4HYprJjvhnQ/HzpW1/ZNW2LRe/O9mZ8zmLiSTxPGUVo7WLYoNfADD0Rub3+KB7J24Kzsrm5HES28hw33jVR0D/rnjjT+AVjm7LnLHHH6KS+HHOxjXGJYDNwd3VXl1d1+jcePmvXcXs/n6RZ0eu13TnLYHhrqsTt/YWJFSGUs7RZvNtcGm19TMj+y5sq/Kx4rgyToIuYPw+CdRxrmZgDAcIIB1VnE4BwaXucQbdFzXNJBmI46eqHCm4TY6SbGwHgkGpnOMtk93/wCrqdW1gmim5wJaDAiTuvcSUR2bsOvWMUqTnbjuHgTrxW/gxLSaXtLnVGti5tLvRSU6zWkDrU7E5m3nhI77RxKZtHk7Xw9TmajYdrYhwcOII1BRPB8ngLEvnKJIyxmtaDeNblJowGkLa0degR4j3VZ5xH/Rpu7QAfRD/wCKgE8Yg20vFjbzhXsPjJjLOlhEyeNlDea7H3ZWGMqTehT/AKEExYD3k5WCToBZbCqOdB0zwcpm7jFgRF53HsWMxjvqSdCCL79bhdOKW3JS4tERw7T91vl/dNOGb+FvkUGq45xOqRmKN7lUYLXwaPZbQHOgAXbp4qLaVFpqEuMEwN+ioYHaOUybzG/gn4jaBc6RbxTWqE25Ku0aAaIbcIezR3cjFWk6qNQPVIzYjoPTFxGi1DbI9G5Rn/Su7mfBDq1R2EJFNstrMBaB92oAAff1Wjonot/KPYKTMug5TLP2bzb202iSaDgTe7oO9R4TEuaxo52u2B1W0gY7JJkrWgp2ftUMuHd3Z2YfL+nHWrMlzha0NpOrhzqgc9xaW2Ntx7ZVra+zKjGj62rVbMPaTeOIC0edJKeENY0QzZfqS2+TO7RosD2FrcRam0BzLW3AyLHio8KypztMsGIAzDMahtE/JadLKZxsSM6MjTwLmZg6lWJzH7N2VseV1IKZYHkYetJY4ZnvkAEG+m74rVyocW0ljwNSxw9CudeMk7O2fnymqcf9A+AwIr4SneHtzFjt4OY+67ZNKs7EGpVYWwzKTuJECRxmFf2FhnUqLWPEOvIF9ST8UQC6ThINruH0d4LyzpN6Q1EHsQWhXYAAawPaS6T32CtcpdoBtE02w5z3NtOgaZJMduWPFZAYlxN6YN+OvqubL2Wg6Rqa76NQQ5zHDW7reqaMPSDXimKYzNIhpaJkRxWW54ieg2d13KI1S6Jp23kO+bSoapFNgts7GswVCmwsBqG7+qSD3yeJCvUMacQ1oc0mmS6cosDffuJk6rG4vCOJkC24fJPw9WpzZa0mZ4xbTXeUJQfdi2b9uIp9FslpFoBE2EBc/FUnZwXBwBa5zSbRv7x2Lzn6JW3MPeCCfKUW2Hi6tJx6LrggyOKGuSLuwp3wA/pbiQc0RoeHjr7p1PFE2nfrxMJ21NnuouGeDOhbviJjzVXBtzODbNvYn+6oqkrRPs0mCx+VrZkm1t/fO4orjds0S5zKjGvZJzDK2AZ3HWZ7t6AYs0wAaHSyXOa4kndAndxsosBiGsbNZoLiXEFwNt1u8gTxgJdEFRZW5TUqQcx1IZQ4GWi4BbAtwm9uIQQFarFBuKYWhgD29VwAaBxHaN6G0eTdZzsoyme1Vi+ORqoG04PerFKg5xgX8UYHIquNXMHiT6KzS5J1Gj7YDjDCfikeeC9k5AzBsNM9Lepn7UjQT32RWnyVnr1XHuaB7kqzT5LUgYL6h/U0ewQXkwXsCZbw2JqFoPOO0G/S2itjGv4+pVRrQ2w0FhvsEuZdKfsJb+nP4+pXfT38fUqpKQlG2akXPp7+PqfmuGOdx9T81TBSgrWzUi59Odx9/mu+nO/c/NU8y7MtZqRc+mu/c/Nd9Mdx9/mqmZKHLWakWhincf35pleqXiDpM2kfFQhyXMgYe3B0+ZqnKAWszAybdIA776oRSqTOi0ezWBwqtIkGmbHf0mprdn0/+m3yXPlzKDpozZlq9QSD4apjawAM28lrvoTB/tt8h8k/mWDRjfIKL8yK9C7GO+lMkXSGuLxfwK2cfyt8go3TuIHgl+8T6j/ZtzLUapGrT5FT03TfKfIrVbOxGR0uZnHfp4b1pKGNpOPRyjwEKqzWVirPMcNsh1Ro55twTEnTwCI0Nj0xoDMRpb1RgN3ghc6oOPouR5pVRPZg1mzWNMhl98CJ8la+iNOrB3lWhHE+ibmb3qbnL5Bb+SNmFaB1R5BStoAaAJoaNwTh5eCVuRrHc12+i40z+JN8UhPn3JabNQhbxK624pwP7hcXoAoBVT0j3lNzKLE1ek78xUfPL34fqhyxmXFyrCqu5xOYshy7MqwqpedWMWcy7MoOcXc4tRifMlDlXD07OtRiwHJQ5Vg9Pa9BowZ2Kbv/AON3/irBIHFU9iO6Tv8Ajd8FZDl5nmyqSAx2bsTSb8Fwqapoqk7lw1YB4BKc1vaEocP3808OV4xSNSIhRnT2UhwhG+NNNUtEkzBiVcoNDtRJ4b1RRHjFNn//2Q==">
            <a:hlinkClick r:id="rId2"/>
          </p:cNvPr>
          <p:cNvSpPr>
            <a:spLocks noChangeAspect="1" noChangeArrowheads="1"/>
          </p:cNvSpPr>
          <p:nvPr/>
        </p:nvSpPr>
        <p:spPr bwMode="auto">
          <a:xfrm>
            <a:off x="266700" y="-762000"/>
            <a:ext cx="28575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114800"/>
            <a:ext cx="3048000" cy="20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1368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4372168"/>
            <a:ext cx="7239000" cy="1143000"/>
          </a:xfrm>
        </p:spPr>
        <p:txBody>
          <a:bodyPr/>
          <a:lstStyle/>
          <a:p>
            <a:r>
              <a:rPr lang="en-US" dirty="0" smtClean="0"/>
              <a:t>Back Bay</a:t>
            </a:r>
            <a:endParaRPr lang="en-US" dirty="0"/>
          </a:p>
        </p:txBody>
      </p:sp>
      <p:sp>
        <p:nvSpPr>
          <p:cNvPr id="3" name="Content Placeholder 2"/>
          <p:cNvSpPr>
            <a:spLocks noGrp="1"/>
          </p:cNvSpPr>
          <p:nvPr>
            <p:ph sz="quarter" idx="13"/>
          </p:nvPr>
        </p:nvSpPr>
        <p:spPr/>
        <p:txBody>
          <a:bodyPr>
            <a:normAutofit/>
          </a:bodyPr>
          <a:lstStyle/>
          <a:p>
            <a:pPr lvl="0">
              <a:lnSpc>
                <a:spcPct val="150000"/>
              </a:lnSpc>
            </a:pPr>
            <a:r>
              <a:rPr lang="en-US" b="1" dirty="0"/>
              <a:t>Encourage one and two-family use, but not three-family use, protect the "CVS" commercial node, adopt architectural standards for redevelopment of this site and properties around the Bartlett Mall.</a:t>
            </a:r>
            <a:endParaRPr lang="en-US" dirty="0"/>
          </a:p>
        </p:txBody>
      </p:sp>
      <p:pic>
        <p:nvPicPr>
          <p:cNvPr id="6146" name="Picture 2" descr="http://www.newburyport-today.com/wp-content/uploads/2010/04/6a00e54fe25d3d88330120a52dd399970c-500w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419474"/>
            <a:ext cx="3591609"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540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4372168"/>
            <a:ext cx="7239000" cy="1143000"/>
          </a:xfrm>
        </p:spPr>
        <p:txBody>
          <a:bodyPr/>
          <a:lstStyle/>
          <a:p>
            <a:r>
              <a:rPr lang="en-US" dirty="0" smtClean="0"/>
              <a:t>West End</a:t>
            </a:r>
            <a:endParaRPr lang="en-US" dirty="0"/>
          </a:p>
        </p:txBody>
      </p:sp>
      <p:sp>
        <p:nvSpPr>
          <p:cNvPr id="3" name="Content Placeholder 2"/>
          <p:cNvSpPr>
            <a:spLocks noGrp="1"/>
          </p:cNvSpPr>
          <p:nvPr>
            <p:ph sz="quarter" idx="13"/>
          </p:nvPr>
        </p:nvSpPr>
        <p:spPr/>
        <p:txBody>
          <a:bodyPr>
            <a:normAutofit/>
          </a:bodyPr>
          <a:lstStyle/>
          <a:p>
            <a:pPr lvl="0">
              <a:lnSpc>
                <a:spcPct val="150000"/>
              </a:lnSpc>
            </a:pPr>
            <a:r>
              <a:rPr lang="en-US" b="1" dirty="0"/>
              <a:t>Discourage truck traffic in residential neighborhoods, preserve and protect the character of existing residential </a:t>
            </a:r>
            <a:r>
              <a:rPr lang="en-US" b="1" dirty="0" smtClean="0"/>
              <a:t>neighborhoods.</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048000"/>
            <a:ext cx="3657600" cy="2961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525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Plum Island</a:t>
            </a:r>
            <a:endParaRPr lang="en-US" dirty="0"/>
          </a:p>
        </p:txBody>
      </p:sp>
      <p:sp>
        <p:nvSpPr>
          <p:cNvPr id="3" name="Content Placeholder 2"/>
          <p:cNvSpPr>
            <a:spLocks noGrp="1"/>
          </p:cNvSpPr>
          <p:nvPr>
            <p:ph sz="quarter" idx="13"/>
          </p:nvPr>
        </p:nvSpPr>
        <p:spPr/>
        <p:txBody>
          <a:bodyPr>
            <a:normAutofit/>
          </a:bodyPr>
          <a:lstStyle/>
          <a:p>
            <a:pPr lvl="0">
              <a:lnSpc>
                <a:spcPct val="150000"/>
              </a:lnSpc>
            </a:pPr>
            <a:r>
              <a:rPr lang="en-US" b="1" dirty="0"/>
              <a:t>Continue to prohibit future growth and development on the island while promoting the modification of existing homes in order to minimize public and private loss from natural hazards, and to adapt to ongoing climate change.</a:t>
            </a:r>
            <a:endParaRPr lang="en-US" dirty="0"/>
          </a:p>
        </p:txBody>
      </p:sp>
      <p:pic>
        <p:nvPicPr>
          <p:cNvPr id="8194" name="Picture 2" descr="http://usarmy.vo.llnwd.net/e2/c/images/2011/06/09/200238/siz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86200"/>
            <a:ext cx="31496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454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Space &amp; Agricultural Lands</a:t>
            </a:r>
            <a:endParaRPr lang="en-US" dirty="0"/>
          </a:p>
        </p:txBody>
      </p:sp>
      <p:sp>
        <p:nvSpPr>
          <p:cNvPr id="3" name="Content Placeholder 2"/>
          <p:cNvSpPr>
            <a:spLocks noGrp="1"/>
          </p:cNvSpPr>
          <p:nvPr>
            <p:ph sz="quarter" idx="13"/>
          </p:nvPr>
        </p:nvSpPr>
        <p:spPr/>
        <p:txBody>
          <a:bodyPr>
            <a:normAutofit/>
          </a:bodyPr>
          <a:lstStyle/>
          <a:p>
            <a:pPr lvl="0">
              <a:lnSpc>
                <a:spcPct val="150000"/>
              </a:lnSpc>
            </a:pPr>
            <a:r>
              <a:rPr lang="en-US" b="1" dirty="0"/>
              <a:t>Ensure "Priority Preservation Areas" remain </a:t>
            </a:r>
            <a:r>
              <a:rPr lang="en-US" b="1" dirty="0" smtClean="0"/>
              <a:t>undeveloped.</a:t>
            </a:r>
          </a:p>
          <a:p>
            <a:pPr lvl="0">
              <a:lnSpc>
                <a:spcPct val="150000"/>
              </a:lnSpc>
            </a:pPr>
            <a:r>
              <a:rPr lang="en-US" b="1" dirty="0" smtClean="0"/>
              <a:t>Direct new investment, infrastructure, development, redevelopment and </a:t>
            </a:r>
            <a:r>
              <a:rPr lang="en-US" b="1" dirty="0"/>
              <a:t>infill development into "Priority Development </a:t>
            </a:r>
            <a:r>
              <a:rPr lang="en-US" b="1" dirty="0" smtClean="0"/>
              <a:t>Areas."</a:t>
            </a:r>
            <a:endParaRPr lang="en-US" dirty="0"/>
          </a:p>
        </p:txBody>
      </p:sp>
    </p:spTree>
    <p:extLst>
      <p:ext uri="{BB962C8B-B14F-4D97-AF65-F5344CB8AC3E}">
        <p14:creationId xmlns:p14="http://schemas.microsoft.com/office/powerpoint/2010/main" val="797161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5334000"/>
            <a:ext cx="6512511" cy="1143000"/>
          </a:xfrm>
        </p:spPr>
        <p:txBody>
          <a:bodyPr/>
          <a:lstStyle/>
          <a:p>
            <a:r>
              <a:rPr lang="en-US" dirty="0" smtClean="0"/>
              <a:t>Primary Tools</a:t>
            </a:r>
            <a:endParaRPr lang="en-US" dirty="0"/>
          </a:p>
        </p:txBody>
      </p:sp>
      <p:sp>
        <p:nvSpPr>
          <p:cNvPr id="3" name="Content Placeholder 2"/>
          <p:cNvSpPr>
            <a:spLocks noGrp="1"/>
          </p:cNvSpPr>
          <p:nvPr>
            <p:ph sz="quarter" idx="13"/>
          </p:nvPr>
        </p:nvSpPr>
        <p:spPr/>
        <p:txBody>
          <a:bodyPr>
            <a:normAutofit fontScale="92500" lnSpcReduction="20000"/>
          </a:bodyPr>
          <a:lstStyle/>
          <a:p>
            <a:pPr lvl="0">
              <a:lnSpc>
                <a:spcPct val="150000"/>
              </a:lnSpc>
            </a:pPr>
            <a:r>
              <a:rPr lang="en-US" b="1" dirty="0" smtClean="0"/>
              <a:t>Zoning Ordinance Amendments</a:t>
            </a:r>
          </a:p>
          <a:p>
            <a:pPr marL="365760" lvl="1" indent="0">
              <a:lnSpc>
                <a:spcPct val="150000"/>
              </a:lnSpc>
              <a:buNone/>
            </a:pPr>
            <a:r>
              <a:rPr lang="en-US" b="1" dirty="0" smtClean="0">
                <a:solidFill>
                  <a:srgbClr val="C00000"/>
                </a:solidFill>
              </a:rPr>
              <a:t>(Comprehensive Zoning Review &amp; Rewrite)</a:t>
            </a:r>
          </a:p>
          <a:p>
            <a:pPr lvl="0">
              <a:lnSpc>
                <a:spcPct val="150000"/>
              </a:lnSpc>
            </a:pPr>
            <a:r>
              <a:rPr lang="en-US" b="1" dirty="0" smtClean="0"/>
              <a:t>Architectural Design Review</a:t>
            </a:r>
          </a:p>
          <a:p>
            <a:pPr marL="365760" lvl="1" indent="0">
              <a:lnSpc>
                <a:spcPct val="150000"/>
              </a:lnSpc>
              <a:buNone/>
            </a:pPr>
            <a:r>
              <a:rPr lang="en-US" b="1" dirty="0">
                <a:solidFill>
                  <a:srgbClr val="C00000"/>
                </a:solidFill>
              </a:rPr>
              <a:t>(Comprehensive Zoning Review &amp; Rewrite</a:t>
            </a:r>
            <a:r>
              <a:rPr lang="en-US" b="1" dirty="0" smtClean="0">
                <a:solidFill>
                  <a:srgbClr val="C00000"/>
                </a:solidFill>
              </a:rPr>
              <a:t>)</a:t>
            </a:r>
            <a:endParaRPr lang="en-US" b="1" dirty="0" smtClean="0"/>
          </a:p>
          <a:p>
            <a:pPr lvl="0">
              <a:lnSpc>
                <a:spcPct val="150000"/>
              </a:lnSpc>
            </a:pPr>
            <a:r>
              <a:rPr lang="en-US" b="1" dirty="0" smtClean="0"/>
              <a:t>Site Plan Review</a:t>
            </a:r>
          </a:p>
          <a:p>
            <a:pPr lvl="0">
              <a:lnSpc>
                <a:spcPct val="150000"/>
              </a:lnSpc>
            </a:pPr>
            <a:r>
              <a:rPr lang="en-US" b="1" dirty="0" smtClean="0"/>
              <a:t>Targeted Investment in Public Infrastructure</a:t>
            </a:r>
          </a:p>
          <a:p>
            <a:pPr lvl="0">
              <a:lnSpc>
                <a:spcPct val="150000"/>
              </a:lnSpc>
            </a:pPr>
            <a:r>
              <a:rPr lang="en-US" b="1" dirty="0" smtClean="0"/>
              <a:t>Acquisition of Land or Conservation Restrictions</a:t>
            </a:r>
            <a:endParaRPr lang="en-US" dirty="0"/>
          </a:p>
          <a:p>
            <a:endParaRPr lang="en-US" dirty="0"/>
          </a:p>
        </p:txBody>
      </p:sp>
    </p:spTree>
    <p:extLst>
      <p:ext uri="{BB962C8B-B14F-4D97-AF65-F5344CB8AC3E}">
        <p14:creationId xmlns:p14="http://schemas.microsoft.com/office/powerpoint/2010/main" val="2427686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5334000"/>
            <a:ext cx="6512511" cy="1143000"/>
          </a:xfrm>
        </p:spPr>
        <p:txBody>
          <a:bodyPr/>
          <a:lstStyle/>
          <a:p>
            <a:r>
              <a:rPr lang="en-US" dirty="0" smtClean="0"/>
              <a:t>Public Comment</a:t>
            </a:r>
            <a:endParaRPr lang="en-US" dirty="0"/>
          </a:p>
        </p:txBody>
      </p:sp>
      <p:pic>
        <p:nvPicPr>
          <p:cNvPr id="9218" name="Picture 2" descr="https://www.globalreporting.org/SiteCollectionImages/Information%20Hub/Newsletter%20article%20images/Microphon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524000"/>
            <a:ext cx="5048250" cy="30289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sz="quarter" idx="13"/>
          </p:nvPr>
        </p:nvSpPr>
        <p:spPr>
          <a:xfrm>
            <a:off x="1143000" y="1524000"/>
            <a:ext cx="2286000" cy="3474720"/>
          </a:xfrm>
        </p:spPr>
        <p:txBody>
          <a:bodyPr>
            <a:normAutofit/>
          </a:bodyPr>
          <a:lstStyle/>
          <a:p>
            <a:pPr lvl="0">
              <a:lnSpc>
                <a:spcPct val="150000"/>
              </a:lnSpc>
            </a:pPr>
            <a:r>
              <a:rPr lang="en-US" b="1" dirty="0" smtClean="0"/>
              <a:t>Comments?</a:t>
            </a:r>
          </a:p>
          <a:p>
            <a:pPr lvl="0">
              <a:lnSpc>
                <a:spcPct val="150000"/>
              </a:lnSpc>
            </a:pPr>
            <a:r>
              <a:rPr lang="en-US" b="1" dirty="0" smtClean="0"/>
              <a:t>Questions?</a:t>
            </a:r>
          </a:p>
          <a:p>
            <a:pPr lvl="0">
              <a:lnSpc>
                <a:spcPct val="150000"/>
              </a:lnSpc>
            </a:pPr>
            <a:r>
              <a:rPr lang="en-US" b="1" dirty="0" smtClean="0"/>
              <a:t>Suggestions?</a:t>
            </a:r>
            <a:endParaRPr lang="en-US" dirty="0"/>
          </a:p>
        </p:txBody>
      </p:sp>
    </p:spTree>
    <p:extLst>
      <p:ext uri="{BB962C8B-B14F-4D97-AF65-F5344CB8AC3E}">
        <p14:creationId xmlns:p14="http://schemas.microsoft.com/office/powerpoint/2010/main" val="3202732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93471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5257800"/>
            <a:ext cx="7162800" cy="1266632"/>
          </a:xfrm>
        </p:spPr>
        <p:txBody>
          <a:bodyPr/>
          <a:lstStyle/>
          <a:p>
            <a:pPr marL="0" indent="0">
              <a:buNone/>
            </a:pPr>
            <a:r>
              <a:rPr lang="en-US" dirty="0" smtClean="0"/>
              <a:t>Questions or Comments?</a:t>
            </a:r>
            <a:endParaRPr lang="en-US" dirty="0"/>
          </a:p>
        </p:txBody>
      </p:sp>
      <p:sp>
        <p:nvSpPr>
          <p:cNvPr id="4" name="Content Placeholder 3"/>
          <p:cNvSpPr>
            <a:spLocks noGrp="1"/>
          </p:cNvSpPr>
          <p:nvPr>
            <p:ph sz="quarter" idx="13"/>
          </p:nvPr>
        </p:nvSpPr>
        <p:spPr>
          <a:xfrm>
            <a:off x="457200" y="3200400"/>
            <a:ext cx="3803903" cy="1706881"/>
          </a:xfrm>
        </p:spPr>
        <p:txBody>
          <a:bodyPr/>
          <a:lstStyle/>
          <a:p>
            <a:pPr marL="45720" indent="0" algn="ctr">
              <a:buNone/>
            </a:pPr>
            <a:r>
              <a:rPr lang="en-US" sz="1800" dirty="0" smtClean="0"/>
              <a:t>Andy R. Port, AICP</a:t>
            </a:r>
          </a:p>
          <a:p>
            <a:pPr marL="45720" indent="0" algn="ctr">
              <a:buNone/>
            </a:pPr>
            <a:r>
              <a:rPr lang="en-US" sz="1800" dirty="0" smtClean="0"/>
              <a:t>Director of Planning</a:t>
            </a:r>
          </a:p>
          <a:p>
            <a:pPr marL="45720" indent="0" algn="ctr">
              <a:buNone/>
            </a:pPr>
            <a:r>
              <a:rPr lang="en-US" sz="1800" u="sng" dirty="0" smtClean="0">
                <a:solidFill>
                  <a:srgbClr val="0070C0"/>
                </a:solidFill>
              </a:rPr>
              <a:t>aport@cityofnewburyport.com</a:t>
            </a:r>
          </a:p>
          <a:p>
            <a:pPr marL="45720" indent="0" algn="ctr">
              <a:buNone/>
            </a:pPr>
            <a:endParaRPr lang="en-US" dirty="0" smtClean="0"/>
          </a:p>
          <a:p>
            <a:pPr marL="45720" indent="0" algn="ctr">
              <a:buNone/>
            </a:pPr>
            <a:endParaRPr lang="en-US" dirty="0"/>
          </a:p>
        </p:txBody>
      </p:sp>
      <p:sp>
        <p:nvSpPr>
          <p:cNvPr id="5" name="Content Placeholder 4"/>
          <p:cNvSpPr>
            <a:spLocks noGrp="1"/>
          </p:cNvSpPr>
          <p:nvPr>
            <p:ph sz="quarter" idx="14"/>
          </p:nvPr>
        </p:nvSpPr>
        <p:spPr>
          <a:xfrm>
            <a:off x="4648200" y="3200400"/>
            <a:ext cx="3889248" cy="1402080"/>
          </a:xfrm>
        </p:spPr>
        <p:txBody>
          <a:bodyPr/>
          <a:lstStyle/>
          <a:p>
            <a:pPr marL="45720" indent="0" algn="ctr">
              <a:buNone/>
            </a:pPr>
            <a:r>
              <a:rPr lang="en-US" sz="1800" dirty="0" smtClean="0"/>
              <a:t>Kate Newhall-Smith</a:t>
            </a:r>
          </a:p>
          <a:p>
            <a:pPr marL="45720" indent="0" algn="ctr">
              <a:buNone/>
            </a:pPr>
            <a:r>
              <a:rPr lang="en-US" sz="1800" dirty="0" smtClean="0"/>
              <a:t>Staff Planner</a:t>
            </a:r>
          </a:p>
          <a:p>
            <a:pPr marL="45720" indent="0" algn="ctr">
              <a:buNone/>
            </a:pPr>
            <a:r>
              <a:rPr lang="en-US" sz="1800" u="sng" dirty="0" smtClean="0">
                <a:solidFill>
                  <a:srgbClr val="0070C0"/>
                </a:solidFill>
              </a:rPr>
              <a:t>ksmith@cityofnewburyport.com</a:t>
            </a:r>
          </a:p>
          <a:p>
            <a:pPr marL="45720" indent="0" algn="ctr">
              <a:buNone/>
            </a:pPr>
            <a:endParaRPr lang="en-US" dirty="0"/>
          </a:p>
        </p:txBody>
      </p:sp>
      <p:sp>
        <p:nvSpPr>
          <p:cNvPr id="7" name="TextBox 6"/>
          <p:cNvSpPr txBox="1"/>
          <p:nvPr/>
        </p:nvSpPr>
        <p:spPr>
          <a:xfrm>
            <a:off x="762000" y="304800"/>
            <a:ext cx="7467600" cy="2308324"/>
          </a:xfrm>
          <a:prstGeom prst="rect">
            <a:avLst/>
          </a:prstGeom>
          <a:noFill/>
        </p:spPr>
        <p:txBody>
          <a:bodyPr wrap="square" rtlCol="0">
            <a:spAutoFit/>
          </a:bodyPr>
          <a:lstStyle/>
          <a:p>
            <a:pPr algn="ctr"/>
            <a:r>
              <a:rPr lang="en-US" dirty="0" smtClean="0"/>
              <a:t>Visit </a:t>
            </a:r>
          </a:p>
          <a:p>
            <a:pPr algn="ctr"/>
            <a:r>
              <a:rPr lang="en-US" u="sng" dirty="0">
                <a:solidFill>
                  <a:srgbClr val="0070C0"/>
                </a:solidFill>
              </a:rPr>
              <a:t>http://</a:t>
            </a:r>
            <a:r>
              <a:rPr lang="en-US" u="sng" dirty="0" smtClean="0">
                <a:solidFill>
                  <a:srgbClr val="0070C0"/>
                </a:solidFill>
              </a:rPr>
              <a:t>www.cityofnewburyport.com/master-plan-steering-committee  </a:t>
            </a:r>
          </a:p>
          <a:p>
            <a:pPr algn="ctr"/>
            <a:r>
              <a:rPr lang="en-US" dirty="0" smtClean="0"/>
              <a:t>for more information, including:</a:t>
            </a:r>
          </a:p>
          <a:p>
            <a:pPr algn="ctr"/>
            <a:endParaRPr lang="en-US" dirty="0" smtClean="0"/>
          </a:p>
          <a:p>
            <a:pPr algn="ctr"/>
            <a:r>
              <a:rPr lang="en-US" dirty="0" smtClean="0"/>
              <a:t>A link to the 2001 Master Plan</a:t>
            </a:r>
          </a:p>
          <a:p>
            <a:pPr algn="ctr"/>
            <a:r>
              <a:rPr lang="en-US" dirty="0" smtClean="0"/>
              <a:t>Project Schedules</a:t>
            </a:r>
          </a:p>
          <a:p>
            <a:pPr algn="ctr"/>
            <a:r>
              <a:rPr lang="en-US" dirty="0" smtClean="0"/>
              <a:t>Meeting Agendas</a:t>
            </a:r>
          </a:p>
          <a:p>
            <a:pPr algn="ctr"/>
            <a:r>
              <a:rPr lang="en-US" dirty="0" smtClean="0"/>
              <a:t>Committee Lists and Contact Information</a:t>
            </a:r>
          </a:p>
        </p:txBody>
      </p:sp>
    </p:spTree>
    <p:extLst>
      <p:ext uri="{BB962C8B-B14F-4D97-AF65-F5344CB8AC3E}">
        <p14:creationId xmlns:p14="http://schemas.microsoft.com/office/powerpoint/2010/main" val="2505843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10200"/>
            <a:ext cx="6512511" cy="1143000"/>
          </a:xfrm>
        </p:spPr>
        <p:txBody>
          <a:bodyPr/>
          <a:lstStyle/>
          <a:p>
            <a:r>
              <a:rPr lang="en-US" dirty="0">
                <a:effectLst/>
              </a:rPr>
              <a:t>Objective </a:t>
            </a:r>
            <a:r>
              <a:rPr lang="en-US" dirty="0" smtClean="0">
                <a:effectLst/>
              </a:rPr>
              <a:t>1.2</a:t>
            </a:r>
            <a:endParaRPr lang="en-US" dirty="0"/>
          </a:p>
        </p:txBody>
      </p:sp>
      <p:sp>
        <p:nvSpPr>
          <p:cNvPr id="3" name="Content Placeholder 2"/>
          <p:cNvSpPr>
            <a:spLocks noGrp="1"/>
          </p:cNvSpPr>
          <p:nvPr>
            <p:ph sz="quarter" idx="13"/>
          </p:nvPr>
        </p:nvSpPr>
        <p:spPr>
          <a:xfrm>
            <a:off x="533400" y="457200"/>
            <a:ext cx="3956303" cy="4069081"/>
          </a:xfrm>
        </p:spPr>
        <p:txBody>
          <a:bodyPr>
            <a:normAutofit/>
          </a:bodyPr>
          <a:lstStyle/>
          <a:p>
            <a:pPr>
              <a:lnSpc>
                <a:spcPct val="160000"/>
              </a:lnSpc>
            </a:pPr>
            <a:r>
              <a:rPr lang="en-US" dirty="0"/>
              <a:t>Support opportunities to expand and enhance open space and recreational areas and facilities</a:t>
            </a:r>
          </a:p>
        </p:txBody>
      </p:sp>
      <p:sp>
        <p:nvSpPr>
          <p:cNvPr id="4" name="Content Placeholder 3"/>
          <p:cNvSpPr>
            <a:spLocks noGrp="1"/>
          </p:cNvSpPr>
          <p:nvPr>
            <p:ph sz="quarter" idx="14"/>
          </p:nvPr>
        </p:nvSpPr>
        <p:spPr>
          <a:xfrm>
            <a:off x="4645152" y="655320"/>
            <a:ext cx="3346704" cy="4450080"/>
          </a:xfrm>
        </p:spPr>
        <p:txBody>
          <a:bodyPr>
            <a:noAutofit/>
          </a:bodyPr>
          <a:lstStyle/>
          <a:p>
            <a:r>
              <a:rPr lang="en-US" sz="1200" dirty="0"/>
              <a:t>Action -1.2:2 – Identify and act on opportunities for adding new neighborhood parks to provide access within walking distance of all residents</a:t>
            </a:r>
          </a:p>
          <a:p>
            <a:r>
              <a:rPr lang="en-US" sz="1200" dirty="0" smtClean="0"/>
              <a:t>Action -</a:t>
            </a:r>
            <a:r>
              <a:rPr lang="en-US" sz="1200" dirty="0"/>
              <a:t>1.2:3 – </a:t>
            </a:r>
            <a:r>
              <a:rPr lang="en-US" sz="1200" dirty="0">
                <a:solidFill>
                  <a:schemeClr val="accent6">
                    <a:lumMod val="75000"/>
                  </a:schemeClr>
                </a:solidFill>
              </a:rPr>
              <a:t>Identify and secure funding for land acquisition and protection</a:t>
            </a:r>
          </a:p>
          <a:p>
            <a:r>
              <a:rPr lang="en-US" sz="1200" dirty="0"/>
              <a:t>Action </a:t>
            </a:r>
            <a:r>
              <a:rPr lang="en-US" sz="1200" dirty="0" smtClean="0"/>
              <a:t>-</a:t>
            </a:r>
            <a:r>
              <a:rPr lang="en-US" sz="1200" dirty="0"/>
              <a:t>1.2:4 – Evaluate active or passive recreational use potential for Crow Lane areas associated with landfill and former compost facility</a:t>
            </a:r>
          </a:p>
          <a:p>
            <a:r>
              <a:rPr lang="en-US" sz="1200" dirty="0"/>
              <a:t>Action </a:t>
            </a:r>
            <a:r>
              <a:rPr lang="en-US" sz="1200" dirty="0" smtClean="0"/>
              <a:t>-</a:t>
            </a:r>
            <a:r>
              <a:rPr lang="en-US" sz="1200" dirty="0"/>
              <a:t>1.2:5 – </a:t>
            </a:r>
            <a:r>
              <a:rPr lang="en-US" sz="1200" dirty="0">
                <a:solidFill>
                  <a:schemeClr val="accent6">
                    <a:lumMod val="75000"/>
                  </a:schemeClr>
                </a:solidFill>
              </a:rPr>
              <a:t>Continue to identify and act on opportunities for creating new athletic fields</a:t>
            </a:r>
          </a:p>
          <a:p>
            <a:r>
              <a:rPr lang="en-US" sz="1200" dirty="0"/>
              <a:t>Action </a:t>
            </a:r>
            <a:r>
              <a:rPr lang="en-US" sz="1200" dirty="0" smtClean="0"/>
              <a:t>-</a:t>
            </a:r>
            <a:r>
              <a:rPr lang="en-US" sz="1200" dirty="0"/>
              <a:t>1.2:6 – Revitalize of underutilized parks  such as Atwood Park, 270 Water Street, and Cushing Park</a:t>
            </a:r>
          </a:p>
          <a:p>
            <a:r>
              <a:rPr lang="en-US" sz="1200" dirty="0"/>
              <a:t>Action </a:t>
            </a:r>
            <a:r>
              <a:rPr lang="en-US" sz="1200" dirty="0" smtClean="0"/>
              <a:t>-</a:t>
            </a:r>
            <a:r>
              <a:rPr lang="en-US" sz="1200" dirty="0"/>
              <a:t>1.2.7 – Preserve and enhance public access to and enjoyment of the Central </a:t>
            </a:r>
            <a:r>
              <a:rPr lang="en-US" sz="1200" dirty="0" smtClean="0"/>
              <a:t>Waterfront </a:t>
            </a:r>
            <a:r>
              <a:rPr lang="en-US" sz="1200" dirty="0"/>
              <a:t>and its vistas</a:t>
            </a:r>
          </a:p>
          <a:p>
            <a:r>
              <a:rPr lang="en-US" sz="1200" dirty="0"/>
              <a:t>Action </a:t>
            </a:r>
            <a:r>
              <a:rPr lang="en-US" sz="1200" dirty="0" smtClean="0"/>
              <a:t>-</a:t>
            </a:r>
            <a:r>
              <a:rPr lang="en-US" sz="1200" dirty="0"/>
              <a:t>1.2.8 – Support community gardening efforts</a:t>
            </a:r>
          </a:p>
          <a:p>
            <a:endParaRPr lang="en-US" sz="1300" dirty="0"/>
          </a:p>
        </p:txBody>
      </p:sp>
      <p:sp>
        <p:nvSpPr>
          <p:cNvPr id="5" name="Content Placeholder 3"/>
          <p:cNvSpPr txBox="1">
            <a:spLocks/>
          </p:cNvSpPr>
          <p:nvPr/>
        </p:nvSpPr>
        <p:spPr>
          <a:xfrm>
            <a:off x="1066800" y="3429000"/>
            <a:ext cx="3422904" cy="16764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en-US" sz="1200" dirty="0"/>
              <a:t>Action </a:t>
            </a:r>
            <a:r>
              <a:rPr lang="en-US" sz="1200" dirty="0" smtClean="0"/>
              <a:t>-1.2:1 – </a:t>
            </a:r>
            <a:r>
              <a:rPr lang="en-US" sz="1200" dirty="0"/>
              <a:t>Incorporate provision of public open space and/or recreation areas in any major commercial and mixed use development projects and major redevelopment projects, including the area around the MBTA station, the </a:t>
            </a:r>
            <a:r>
              <a:rPr lang="en-US" sz="1200" dirty="0" err="1"/>
              <a:t>Storey</a:t>
            </a:r>
            <a:r>
              <a:rPr lang="en-US" sz="1200" dirty="0"/>
              <a:t> Avenue commercial area, Route 1 traffic circle and the Central </a:t>
            </a:r>
            <a:r>
              <a:rPr lang="en-US" sz="1200" dirty="0" smtClean="0"/>
              <a:t>Waterfront</a:t>
            </a:r>
          </a:p>
          <a:p>
            <a:endParaRPr lang="en-US" sz="1200" dirty="0" smtClean="0"/>
          </a:p>
        </p:txBody>
      </p:sp>
    </p:spTree>
    <p:extLst>
      <p:ext uri="{BB962C8B-B14F-4D97-AF65-F5344CB8AC3E}">
        <p14:creationId xmlns:p14="http://schemas.microsoft.com/office/powerpoint/2010/main" val="1463182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10200"/>
            <a:ext cx="6512511" cy="1143000"/>
          </a:xfrm>
        </p:spPr>
        <p:txBody>
          <a:bodyPr/>
          <a:lstStyle/>
          <a:p>
            <a:r>
              <a:rPr lang="en-US" dirty="0">
                <a:effectLst/>
              </a:rPr>
              <a:t>Objective </a:t>
            </a:r>
            <a:r>
              <a:rPr lang="en-US" dirty="0" smtClean="0">
                <a:effectLst/>
              </a:rPr>
              <a:t>1.3</a:t>
            </a:r>
            <a:endParaRPr lang="en-US" dirty="0"/>
          </a:p>
        </p:txBody>
      </p:sp>
      <p:sp>
        <p:nvSpPr>
          <p:cNvPr id="3" name="Content Placeholder 2"/>
          <p:cNvSpPr>
            <a:spLocks noGrp="1"/>
          </p:cNvSpPr>
          <p:nvPr>
            <p:ph sz="quarter" idx="13"/>
          </p:nvPr>
        </p:nvSpPr>
        <p:spPr>
          <a:xfrm>
            <a:off x="533400" y="609600"/>
            <a:ext cx="3956303" cy="4221481"/>
          </a:xfrm>
        </p:spPr>
        <p:txBody>
          <a:bodyPr>
            <a:normAutofit/>
          </a:bodyPr>
          <a:lstStyle/>
          <a:p>
            <a:pPr>
              <a:lnSpc>
                <a:spcPct val="160000"/>
              </a:lnSpc>
            </a:pPr>
            <a:r>
              <a:rPr lang="en-US" dirty="0"/>
              <a:t>Enhance management of open spaces and recreational areas</a:t>
            </a:r>
          </a:p>
        </p:txBody>
      </p:sp>
      <p:sp>
        <p:nvSpPr>
          <p:cNvPr id="4" name="Content Placeholder 3"/>
          <p:cNvSpPr>
            <a:spLocks noGrp="1"/>
          </p:cNvSpPr>
          <p:nvPr>
            <p:ph sz="quarter" idx="14"/>
          </p:nvPr>
        </p:nvSpPr>
        <p:spPr>
          <a:xfrm>
            <a:off x="4645152" y="792482"/>
            <a:ext cx="3346704" cy="4526280"/>
          </a:xfrm>
        </p:spPr>
        <p:txBody>
          <a:bodyPr>
            <a:noAutofit/>
          </a:bodyPr>
          <a:lstStyle/>
          <a:p>
            <a:r>
              <a:rPr lang="en-US" sz="1200" dirty="0"/>
              <a:t>Action </a:t>
            </a:r>
            <a:r>
              <a:rPr lang="en-US" sz="1200" dirty="0" smtClean="0"/>
              <a:t>-</a:t>
            </a:r>
            <a:r>
              <a:rPr lang="en-US" sz="1200" dirty="0"/>
              <a:t>1.3:1 – </a:t>
            </a:r>
            <a:r>
              <a:rPr lang="en-US" sz="1200" dirty="0" smtClean="0"/>
              <a:t>Continue to maintain </a:t>
            </a:r>
            <a:r>
              <a:rPr lang="en-US" sz="1200" dirty="0"/>
              <a:t>an updated list of lands of recreation and conservation interest</a:t>
            </a:r>
          </a:p>
          <a:p>
            <a:r>
              <a:rPr lang="en-US" sz="1200" dirty="0"/>
              <a:t>Action </a:t>
            </a:r>
            <a:r>
              <a:rPr lang="en-US" sz="1200" dirty="0" smtClean="0"/>
              <a:t>-</a:t>
            </a:r>
            <a:r>
              <a:rPr lang="en-US" sz="1200" dirty="0"/>
              <a:t>1.3:2 – </a:t>
            </a:r>
            <a:r>
              <a:rPr lang="en-US" sz="1200" dirty="0">
                <a:solidFill>
                  <a:schemeClr val="accent6">
                    <a:lumMod val="75000"/>
                  </a:schemeClr>
                </a:solidFill>
              </a:rPr>
              <a:t>Support actions of Open Space Committee and enhance engagement with city staff</a:t>
            </a:r>
          </a:p>
          <a:p>
            <a:r>
              <a:rPr lang="en-US" sz="1200" dirty="0"/>
              <a:t>Action </a:t>
            </a:r>
            <a:r>
              <a:rPr lang="en-US" sz="1200" dirty="0" smtClean="0"/>
              <a:t>-</a:t>
            </a:r>
            <a:r>
              <a:rPr lang="en-US" sz="1200" dirty="0"/>
              <a:t>1.3:3 – Consider coordination of a periodic review of city-owned land to identify potential changes of management and/or </a:t>
            </a:r>
            <a:r>
              <a:rPr lang="en-US" sz="1200" dirty="0" smtClean="0"/>
              <a:t>use</a:t>
            </a:r>
          </a:p>
          <a:p>
            <a:pPr marL="228600" lvl="2"/>
            <a:r>
              <a:rPr lang="en-US" sz="1200" dirty="0"/>
              <a:t>Action </a:t>
            </a:r>
            <a:r>
              <a:rPr lang="en-US" sz="1200" dirty="0" smtClean="0"/>
              <a:t>-</a:t>
            </a:r>
            <a:r>
              <a:rPr lang="en-US" sz="1200" dirty="0"/>
              <a:t>1.3:4 – </a:t>
            </a:r>
            <a:r>
              <a:rPr lang="en-US" sz="1200" dirty="0">
                <a:solidFill>
                  <a:schemeClr val="accent6">
                    <a:lumMod val="75000"/>
                  </a:schemeClr>
                </a:solidFill>
              </a:rPr>
              <a:t>Encourage </a:t>
            </a:r>
            <a:r>
              <a:rPr lang="en-US" sz="1200" dirty="0" smtClean="0">
                <a:solidFill>
                  <a:schemeClr val="accent6">
                    <a:lumMod val="75000"/>
                  </a:schemeClr>
                </a:solidFill>
              </a:rPr>
              <a:t>partnership between City Hall and schools to </a:t>
            </a:r>
            <a:r>
              <a:rPr lang="en-US" sz="1200" dirty="0">
                <a:solidFill>
                  <a:schemeClr val="accent6">
                    <a:lumMod val="75000"/>
                  </a:schemeClr>
                </a:solidFill>
              </a:rPr>
              <a:t>maximize use of athletic facilities through </a:t>
            </a:r>
            <a:r>
              <a:rPr lang="en-US" sz="1200" dirty="0" smtClean="0">
                <a:solidFill>
                  <a:schemeClr val="accent6">
                    <a:lumMod val="75000"/>
                  </a:schemeClr>
                </a:solidFill>
              </a:rPr>
              <a:t>coordination </a:t>
            </a:r>
            <a:r>
              <a:rPr lang="en-US" sz="1200" dirty="0">
                <a:solidFill>
                  <a:schemeClr val="accent6">
                    <a:lumMod val="75000"/>
                  </a:schemeClr>
                </a:solidFill>
              </a:rPr>
              <a:t>of scheduling and usage fees</a:t>
            </a:r>
          </a:p>
          <a:p>
            <a:endParaRPr lang="en-US" sz="18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4874" r="5662" b="11138"/>
          <a:stretch/>
        </p:blipFill>
        <p:spPr>
          <a:xfrm>
            <a:off x="838200" y="2775857"/>
            <a:ext cx="3200400" cy="2024744"/>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4579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a:t>
            </a:r>
            <a:r>
              <a:rPr lang="en-US" dirty="0" smtClean="0"/>
              <a:t>2</a:t>
            </a:r>
            <a:endParaRPr lang="en-US" dirty="0"/>
          </a:p>
        </p:txBody>
      </p:sp>
      <p:sp>
        <p:nvSpPr>
          <p:cNvPr id="3" name="Content Placeholder 2"/>
          <p:cNvSpPr>
            <a:spLocks noGrp="1"/>
          </p:cNvSpPr>
          <p:nvPr>
            <p:ph sz="quarter" idx="13"/>
          </p:nvPr>
        </p:nvSpPr>
        <p:spPr>
          <a:xfrm>
            <a:off x="1143000" y="731520"/>
            <a:ext cx="7010400" cy="3474720"/>
          </a:xfrm>
        </p:spPr>
        <p:txBody>
          <a:bodyPr/>
          <a:lstStyle/>
          <a:p>
            <a:pPr lvl="0">
              <a:lnSpc>
                <a:spcPct val="150000"/>
              </a:lnSpc>
            </a:pPr>
            <a:r>
              <a:rPr lang="en-US" b="1" dirty="0"/>
              <a:t>Maintain a high quality of parks, recreation </a:t>
            </a:r>
            <a:r>
              <a:rPr lang="en-US" b="1" dirty="0" smtClean="0"/>
              <a:t>areas, trails </a:t>
            </a:r>
            <a:r>
              <a:rPr lang="en-US" b="1" dirty="0"/>
              <a:t>and other open spaces that are safe, attractive, preserve historic resources, and provide a range of active and passive </a:t>
            </a:r>
            <a:r>
              <a:rPr lang="en-US" b="1" dirty="0" err="1" smtClean="0"/>
              <a:t>recrea-tional</a:t>
            </a:r>
            <a:r>
              <a:rPr lang="en-US" b="1" dirty="0" smtClean="0"/>
              <a:t> </a:t>
            </a:r>
            <a:r>
              <a:rPr lang="en-US" b="1" dirty="0"/>
              <a:t>opportunities for all residents and visitors.</a:t>
            </a:r>
            <a:endParaRPr lang="en-US" dirty="0"/>
          </a:p>
          <a:p>
            <a:endParaRPr lang="en-US" dirty="0"/>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29692" b="9474"/>
          <a:stretch/>
        </p:blipFill>
        <p:spPr>
          <a:xfrm>
            <a:off x="1447800" y="3497994"/>
            <a:ext cx="3657600" cy="1607406"/>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2722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10200"/>
            <a:ext cx="6512511" cy="1143000"/>
          </a:xfrm>
        </p:spPr>
        <p:txBody>
          <a:bodyPr/>
          <a:lstStyle/>
          <a:p>
            <a:r>
              <a:rPr lang="en-US" dirty="0">
                <a:effectLst/>
              </a:rPr>
              <a:t>Objective </a:t>
            </a:r>
            <a:r>
              <a:rPr lang="en-US" dirty="0" smtClean="0">
                <a:effectLst/>
              </a:rPr>
              <a:t>2.1</a:t>
            </a:r>
            <a:endParaRPr lang="en-US" dirty="0"/>
          </a:p>
        </p:txBody>
      </p:sp>
      <p:sp>
        <p:nvSpPr>
          <p:cNvPr id="3" name="Content Placeholder 2"/>
          <p:cNvSpPr>
            <a:spLocks noGrp="1"/>
          </p:cNvSpPr>
          <p:nvPr>
            <p:ph sz="quarter" idx="13"/>
          </p:nvPr>
        </p:nvSpPr>
        <p:spPr>
          <a:xfrm>
            <a:off x="533400" y="731519"/>
            <a:ext cx="3956303" cy="1783082"/>
          </a:xfrm>
        </p:spPr>
        <p:txBody>
          <a:bodyPr>
            <a:normAutofit/>
          </a:bodyPr>
          <a:lstStyle/>
          <a:p>
            <a:pPr>
              <a:lnSpc>
                <a:spcPct val="160000"/>
              </a:lnSpc>
            </a:pPr>
            <a:r>
              <a:rPr lang="en-US" dirty="0"/>
              <a:t>Provide high level of maintenance </a:t>
            </a:r>
            <a:r>
              <a:rPr lang="en-US" dirty="0" smtClean="0"/>
              <a:t>of </a:t>
            </a:r>
            <a:r>
              <a:rPr lang="en-US" dirty="0"/>
              <a:t>park and recreation facilities</a:t>
            </a:r>
          </a:p>
        </p:txBody>
      </p:sp>
      <p:sp>
        <p:nvSpPr>
          <p:cNvPr id="4" name="Content Placeholder 3"/>
          <p:cNvSpPr>
            <a:spLocks noGrp="1"/>
          </p:cNvSpPr>
          <p:nvPr>
            <p:ph sz="quarter" idx="14"/>
          </p:nvPr>
        </p:nvSpPr>
        <p:spPr>
          <a:xfrm>
            <a:off x="4645152" y="883920"/>
            <a:ext cx="3346704" cy="4297680"/>
          </a:xfrm>
        </p:spPr>
        <p:txBody>
          <a:bodyPr>
            <a:noAutofit/>
          </a:bodyPr>
          <a:lstStyle/>
          <a:p>
            <a:r>
              <a:rPr lang="en-US" sz="1200" dirty="0" smtClean="0"/>
              <a:t>Action -2.1:1 –</a:t>
            </a:r>
            <a:r>
              <a:rPr lang="en-US" sz="1200" dirty="0" smtClean="0">
                <a:solidFill>
                  <a:schemeClr val="accent6">
                    <a:lumMod val="75000"/>
                  </a:schemeClr>
                </a:solidFill>
              </a:rPr>
              <a:t>Increase number of dedicated park staff </a:t>
            </a:r>
          </a:p>
          <a:p>
            <a:r>
              <a:rPr lang="en-US" sz="1200" dirty="0" smtClean="0"/>
              <a:t>Action -2.1:2 – Expand budget capacity for parks and recreational facilities management</a:t>
            </a:r>
          </a:p>
          <a:p>
            <a:r>
              <a:rPr lang="en-US" sz="1200" dirty="0" smtClean="0"/>
              <a:t>Action -2.1:3 – Optimize use of existing athletic facilities by improving field conditions and maintenance practices</a:t>
            </a:r>
          </a:p>
          <a:p>
            <a:r>
              <a:rPr lang="en-US" sz="1200" dirty="0" smtClean="0"/>
              <a:t>Action -2.1:4 – </a:t>
            </a:r>
            <a:r>
              <a:rPr lang="en-US" sz="1200" dirty="0" smtClean="0">
                <a:solidFill>
                  <a:schemeClr val="accent6">
                    <a:lumMod val="75000"/>
                  </a:schemeClr>
                </a:solidFill>
              </a:rPr>
              <a:t>Continue to formalize and encourage volunteerism through volunteer events, programs, and “friends of park” groups</a:t>
            </a:r>
          </a:p>
          <a:p>
            <a:r>
              <a:rPr lang="en-US" sz="1200" dirty="0" smtClean="0"/>
              <a:t>Action -2.1:5 – Identify reliable and consistent revenue stream for parks and open space maintenance for the future; continue to build public-private partnerships; continue to grow the Newburyport Parks Conservancy </a:t>
            </a:r>
          </a:p>
          <a:p>
            <a:r>
              <a:rPr lang="en-US" sz="1200" dirty="0" smtClean="0"/>
              <a:t>Action -2.1.6 – Maintain walking trails throughout the city</a:t>
            </a:r>
            <a:endParaRPr lang="en-US" sz="1200" dirty="0"/>
          </a:p>
        </p:txBody>
      </p:sp>
      <p:sp>
        <p:nvSpPr>
          <p:cNvPr id="5" name="Content Placeholder 3"/>
          <p:cNvSpPr txBox="1">
            <a:spLocks/>
          </p:cNvSpPr>
          <p:nvPr/>
        </p:nvSpPr>
        <p:spPr>
          <a:xfrm>
            <a:off x="1143000" y="3352800"/>
            <a:ext cx="3346704" cy="16764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endParaRPr lang="en-US" sz="1200" dirty="0"/>
          </a:p>
        </p:txBody>
      </p:sp>
    </p:spTree>
    <p:extLst>
      <p:ext uri="{BB962C8B-B14F-4D97-AF65-F5344CB8AC3E}">
        <p14:creationId xmlns:p14="http://schemas.microsoft.com/office/powerpoint/2010/main" val="2399013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10200"/>
            <a:ext cx="6512511" cy="1143000"/>
          </a:xfrm>
        </p:spPr>
        <p:txBody>
          <a:bodyPr/>
          <a:lstStyle/>
          <a:p>
            <a:r>
              <a:rPr lang="en-US" dirty="0">
                <a:effectLst/>
              </a:rPr>
              <a:t>Objective </a:t>
            </a:r>
            <a:r>
              <a:rPr lang="en-US" dirty="0" smtClean="0">
                <a:effectLst/>
              </a:rPr>
              <a:t>2.2</a:t>
            </a:r>
            <a:endParaRPr lang="en-US" dirty="0"/>
          </a:p>
        </p:txBody>
      </p:sp>
      <p:sp>
        <p:nvSpPr>
          <p:cNvPr id="3" name="Content Placeholder 2"/>
          <p:cNvSpPr>
            <a:spLocks noGrp="1"/>
          </p:cNvSpPr>
          <p:nvPr>
            <p:ph sz="quarter" idx="13"/>
          </p:nvPr>
        </p:nvSpPr>
        <p:spPr>
          <a:xfrm>
            <a:off x="533400" y="731518"/>
            <a:ext cx="3956303" cy="4221481"/>
          </a:xfrm>
        </p:spPr>
        <p:txBody>
          <a:bodyPr>
            <a:normAutofit/>
          </a:bodyPr>
          <a:lstStyle/>
          <a:p>
            <a:pPr>
              <a:lnSpc>
                <a:spcPct val="160000"/>
              </a:lnSpc>
            </a:pPr>
            <a:r>
              <a:rPr lang="en-US" dirty="0"/>
              <a:t>Improve declining parks and recreation </a:t>
            </a:r>
            <a:r>
              <a:rPr lang="en-US" dirty="0" smtClean="0"/>
              <a:t>facilities</a:t>
            </a:r>
            <a:endParaRPr lang="en-US" dirty="0"/>
          </a:p>
        </p:txBody>
      </p:sp>
      <p:sp>
        <p:nvSpPr>
          <p:cNvPr id="4" name="Content Placeholder 3"/>
          <p:cNvSpPr>
            <a:spLocks noGrp="1"/>
          </p:cNvSpPr>
          <p:nvPr>
            <p:ph sz="quarter" idx="14"/>
          </p:nvPr>
        </p:nvSpPr>
        <p:spPr>
          <a:xfrm>
            <a:off x="4645152" y="960120"/>
            <a:ext cx="3346704" cy="4526280"/>
          </a:xfrm>
        </p:spPr>
        <p:txBody>
          <a:bodyPr>
            <a:noAutofit/>
          </a:bodyPr>
          <a:lstStyle/>
          <a:p>
            <a:r>
              <a:rPr lang="en-US" sz="1400" dirty="0">
                <a:solidFill>
                  <a:schemeClr val="accent6">
                    <a:lumMod val="75000"/>
                  </a:schemeClr>
                </a:solidFill>
              </a:rPr>
              <a:t>Action </a:t>
            </a:r>
            <a:r>
              <a:rPr lang="en-US" sz="1400" dirty="0" smtClean="0">
                <a:solidFill>
                  <a:schemeClr val="accent6">
                    <a:lumMod val="75000"/>
                  </a:schemeClr>
                </a:solidFill>
              </a:rPr>
              <a:t>-</a:t>
            </a:r>
            <a:r>
              <a:rPr lang="en-US" sz="1400" dirty="0">
                <a:solidFill>
                  <a:schemeClr val="accent6">
                    <a:lumMod val="75000"/>
                  </a:schemeClr>
                </a:solidFill>
              </a:rPr>
              <a:t>2.2:1 – Continue to plan for, budget for, and execute renovations to existing parks </a:t>
            </a:r>
            <a:r>
              <a:rPr lang="en-US" sz="1400" dirty="0"/>
              <a:t>and facilities to create safe, accessible, and enjoyable parks and facilities</a:t>
            </a:r>
          </a:p>
          <a:p>
            <a:r>
              <a:rPr lang="en-US" sz="1400" dirty="0"/>
              <a:t>Action </a:t>
            </a:r>
            <a:r>
              <a:rPr lang="en-US" sz="1400" dirty="0" smtClean="0"/>
              <a:t>-</a:t>
            </a:r>
            <a:r>
              <a:rPr lang="en-US" sz="1400" dirty="0"/>
              <a:t>2.2:2 – Identify reliable and consistent revenue stream for parks and open space capital improvements; continue to build public-private partnerships; continue to grow the Newburyport Parks Conservancy; and seek grant funding for improvement projects</a:t>
            </a:r>
          </a:p>
          <a:p>
            <a:r>
              <a:rPr lang="en-US" sz="1400" dirty="0"/>
              <a:t>Action </a:t>
            </a:r>
            <a:r>
              <a:rPr lang="en-US" sz="1400" dirty="0" smtClean="0"/>
              <a:t>-</a:t>
            </a:r>
            <a:r>
              <a:rPr lang="en-US" sz="1400" dirty="0"/>
              <a:t>2.2:3 </a:t>
            </a:r>
            <a:r>
              <a:rPr lang="en-US" sz="1400" dirty="0">
                <a:solidFill>
                  <a:schemeClr val="accent6">
                    <a:lumMod val="75000"/>
                  </a:schemeClr>
                </a:solidFill>
              </a:rPr>
              <a:t>– Build new athletic fields </a:t>
            </a:r>
            <a:r>
              <a:rPr lang="en-US" sz="1400" dirty="0"/>
              <a:t>to meet demand and reduce over use of existing </a:t>
            </a:r>
            <a:r>
              <a:rPr lang="en-US" sz="1400" dirty="0" smtClean="0"/>
              <a:t>fields</a:t>
            </a:r>
            <a:r>
              <a:rPr lang="en-US" sz="1400" dirty="0"/>
              <a:t> </a:t>
            </a:r>
          </a:p>
          <a:p>
            <a:r>
              <a:rPr lang="en-US" sz="1400" dirty="0"/>
              <a:t>Action </a:t>
            </a:r>
            <a:r>
              <a:rPr lang="en-US" sz="1400" dirty="0" smtClean="0"/>
              <a:t>-</a:t>
            </a:r>
            <a:r>
              <a:rPr lang="en-US" sz="1400" dirty="0"/>
              <a:t>2.2.4 </a:t>
            </a:r>
            <a:r>
              <a:rPr lang="en-US" sz="1400" dirty="0">
                <a:solidFill>
                  <a:schemeClr val="accent6">
                    <a:lumMod val="75000"/>
                  </a:schemeClr>
                </a:solidFill>
              </a:rPr>
              <a:t>– Improve walking trails </a:t>
            </a:r>
            <a:r>
              <a:rPr lang="en-US" sz="1400" dirty="0"/>
              <a:t>in City </a:t>
            </a:r>
            <a:r>
              <a:rPr lang="en-US" sz="1400" dirty="0" smtClean="0"/>
              <a:t>Forest</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438400"/>
            <a:ext cx="3429000" cy="2571750"/>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01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a:t>
            </a:r>
            <a:r>
              <a:rPr lang="en-US" dirty="0" smtClean="0"/>
              <a:t>3</a:t>
            </a:r>
            <a:endParaRPr lang="en-US" dirty="0"/>
          </a:p>
        </p:txBody>
      </p:sp>
      <p:sp>
        <p:nvSpPr>
          <p:cNvPr id="3" name="Content Placeholder 2"/>
          <p:cNvSpPr>
            <a:spLocks noGrp="1"/>
          </p:cNvSpPr>
          <p:nvPr>
            <p:ph sz="quarter" idx="13"/>
          </p:nvPr>
        </p:nvSpPr>
        <p:spPr/>
        <p:txBody>
          <a:bodyPr/>
          <a:lstStyle/>
          <a:p>
            <a:pPr lvl="0">
              <a:lnSpc>
                <a:spcPct val="150000"/>
              </a:lnSpc>
            </a:pPr>
            <a:r>
              <a:rPr lang="en-US" b="1" dirty="0"/>
              <a:t>Improve access to, connections between, awareness and use of public open space and recreation areas</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2143" b="7499"/>
          <a:stretch/>
        </p:blipFill>
        <p:spPr>
          <a:xfrm>
            <a:off x="1447800" y="2514600"/>
            <a:ext cx="4064000" cy="2449286"/>
          </a:xfrm>
          <a:prstGeom prst="rect">
            <a:avLst/>
          </a:prstGeom>
          <a:ln w="3175">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6010649"/>
      </p:ext>
    </p:extLst>
  </p:cSld>
  <p:clrMapOvr>
    <a:masterClrMapping/>
  </p:clrMapOvr>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471</TotalTime>
  <Words>2349</Words>
  <Application>Microsoft Office PowerPoint</Application>
  <PresentationFormat>On-screen Show (4:3)</PresentationFormat>
  <Paragraphs>188</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Slipstream</vt:lpstr>
      <vt:lpstr>Master Plan 2014</vt:lpstr>
      <vt:lpstr>GOAL 1</vt:lpstr>
      <vt:lpstr>Objective 1.1</vt:lpstr>
      <vt:lpstr>Objective 1.2</vt:lpstr>
      <vt:lpstr>Objective 1.3</vt:lpstr>
      <vt:lpstr>GOAL 2</vt:lpstr>
      <vt:lpstr>Objective 2.1</vt:lpstr>
      <vt:lpstr>Objective 2.2</vt:lpstr>
      <vt:lpstr>GOAL 3</vt:lpstr>
      <vt:lpstr>Objective 3.1</vt:lpstr>
      <vt:lpstr>Objective 3.2</vt:lpstr>
      <vt:lpstr>Objective 3.3</vt:lpstr>
      <vt:lpstr>GOAL 4</vt:lpstr>
      <vt:lpstr>Objective 4.1</vt:lpstr>
      <vt:lpstr>Objective 4.2</vt:lpstr>
      <vt:lpstr>Objective 4.3</vt:lpstr>
      <vt:lpstr>Master Plan 2014</vt:lpstr>
      <vt:lpstr>PowerPoint Presentation</vt:lpstr>
      <vt:lpstr>PowerPoint Presentation</vt:lpstr>
      <vt:lpstr>PowerPoint Presentation</vt:lpstr>
      <vt:lpstr>PowerPoint Presentation</vt:lpstr>
      <vt:lpstr>Key Areas &amp; Corridors</vt:lpstr>
      <vt:lpstr>PowerPoint Presentation</vt:lpstr>
      <vt:lpstr>Downtown</vt:lpstr>
      <vt:lpstr>Downtown</vt:lpstr>
      <vt:lpstr>Storey Ave</vt:lpstr>
      <vt:lpstr>Route 1 Traffic Circle &amp; Commuter Rail Station</vt:lpstr>
      <vt:lpstr>Business &amp; Industry Park</vt:lpstr>
      <vt:lpstr>South End</vt:lpstr>
      <vt:lpstr>North End</vt:lpstr>
      <vt:lpstr>Back Bay</vt:lpstr>
      <vt:lpstr>West End</vt:lpstr>
      <vt:lpstr>Plum Island</vt:lpstr>
      <vt:lpstr>Open Space &amp; Agricultural Lands</vt:lpstr>
      <vt:lpstr>Primary Tools</vt:lpstr>
      <vt:lpstr>Public Comment</vt:lpstr>
      <vt:lpstr>PowerPoint Presentation</vt:lpstr>
      <vt:lpstr>Questions or Comments?</vt:lpstr>
    </vt:vector>
  </TitlesOfParts>
  <Company>City of Newburyport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Plan 2014</dc:title>
  <dc:creator>Lise Reid</dc:creator>
  <cp:lastModifiedBy>Andrew Port</cp:lastModifiedBy>
  <cp:revision>81</cp:revision>
  <dcterms:created xsi:type="dcterms:W3CDTF">2014-05-07T21:21:55Z</dcterms:created>
  <dcterms:modified xsi:type="dcterms:W3CDTF">2014-05-14T22:29:40Z</dcterms:modified>
</cp:coreProperties>
</file>